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notesSlides/notesSlide9.xml" ContentType="application/vnd.openxmlformats-officedocument.presentationml.notesSlide+xml"/>
  <Override PartName="/ppt/tags/tag18.xml" ContentType="application/vnd.openxmlformats-officedocument.presentationml.tags+xml"/>
  <Override PartName="/ppt/notesSlides/notesSlide10.xml" ContentType="application/vnd.openxmlformats-officedocument.presentationml.notesSlide+xml"/>
  <Override PartName="/ppt/tags/tag19.xml" ContentType="application/vnd.openxmlformats-officedocument.presentationml.tags+xml"/>
  <Override PartName="/ppt/notesSlides/notesSlide1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32"/>
  </p:notesMasterIdLst>
  <p:sldIdLst>
    <p:sldId id="2145705059" r:id="rId5"/>
    <p:sldId id="2145705333" r:id="rId6"/>
    <p:sldId id="2147483253" r:id="rId7"/>
    <p:sldId id="2147483270" r:id="rId8"/>
    <p:sldId id="267" r:id="rId9"/>
    <p:sldId id="2147483273" r:id="rId10"/>
    <p:sldId id="2147483275" r:id="rId11"/>
    <p:sldId id="2147483279" r:id="rId12"/>
    <p:sldId id="2147483313" r:id="rId13"/>
    <p:sldId id="2147483298" r:id="rId14"/>
    <p:sldId id="2147483309" r:id="rId15"/>
    <p:sldId id="2147483323" r:id="rId16"/>
    <p:sldId id="2147483331" r:id="rId17"/>
    <p:sldId id="2147483332" r:id="rId18"/>
    <p:sldId id="2147483333" r:id="rId19"/>
    <p:sldId id="2147483334" r:id="rId20"/>
    <p:sldId id="2147483335" r:id="rId21"/>
    <p:sldId id="2147483278" r:id="rId22"/>
    <p:sldId id="2147483282" r:id="rId23"/>
    <p:sldId id="2147483285" r:id="rId24"/>
    <p:sldId id="2147483286" r:id="rId25"/>
    <p:sldId id="2147483310" r:id="rId26"/>
    <p:sldId id="2147483281" r:id="rId27"/>
    <p:sldId id="2147483295" r:id="rId28"/>
    <p:sldId id="2147483329" r:id="rId29"/>
    <p:sldId id="2147483301" r:id="rId30"/>
    <p:sldId id="2147483330" r:id="rId31"/>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F9F9F9"/>
    <a:srgbClr val="FBFBFB"/>
    <a:srgbClr val="F8FC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EAC184-AD2B-4986-88CE-76BFEC0D07EE}" v="3" dt="2025-05-20T03:11:44.94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7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45BCC9B2-4423-4C81-9AEC-0DBDD8F38B9C}" type="datetimeFigureOut">
              <a:rPr kumimoji="1" lang="ja-JP" altLang="en-US" smtClean="0"/>
              <a:t>2025/5/20</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CF5F59B-DAE5-4FA1-8DC5-30E8FD087FF0}" type="slidenum">
              <a:rPr kumimoji="1" lang="ja-JP" altLang="en-US" smtClean="0"/>
              <a:t>‹#›</a:t>
            </a:fld>
            <a:endParaRPr kumimoji="1" lang="ja-JP" altLang="en-US"/>
          </a:p>
        </p:txBody>
      </p:sp>
    </p:spTree>
    <p:extLst>
      <p:ext uri="{BB962C8B-B14F-4D97-AF65-F5344CB8AC3E}">
        <p14:creationId xmlns:p14="http://schemas.microsoft.com/office/powerpoint/2010/main" val="8100254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6EC69-9B0F-1BCD-3D6B-7B7678E1EC5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60C9C72-7BF7-A08E-43E5-1B4F6F60A1A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4A64CE1-025A-B7CB-45AC-3449DEECF849}"/>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E0A986-77A6-D703-9DF9-201DE639C56D}"/>
              </a:ext>
            </a:extLst>
          </p:cNvPr>
          <p:cNvSpPr>
            <a:spLocks noGrp="1"/>
          </p:cNvSpPr>
          <p:nvPr>
            <p:ph type="sldNum" sz="quarter" idx="5"/>
          </p:nvPr>
        </p:nvSpPr>
        <p:spPr/>
        <p:txBody>
          <a:bodyPr/>
          <a:lstStyle/>
          <a:p>
            <a:r>
              <a:rPr lang="en-US"/>
              <a:t>Notes view: </a:t>
            </a:r>
            <a:fld id="{128CEAFE-FA94-43E5-B0FF-D47E1CCDD1B4}" type="slidenum">
              <a:rPr lang="en-US" smtClean="0"/>
              <a:pPr/>
              <a:t>6</a:t>
            </a:fld>
            <a:endParaRPr lang="en-US"/>
          </a:p>
        </p:txBody>
      </p:sp>
    </p:spTree>
    <p:extLst>
      <p:ext uri="{BB962C8B-B14F-4D97-AF65-F5344CB8AC3E}">
        <p14:creationId xmlns:p14="http://schemas.microsoft.com/office/powerpoint/2010/main" val="3104805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ECBF7-E9A5-D770-C64A-23CB820858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799E4EC-F2BB-70D6-2A53-AD7B6E23630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A3E7528-7001-5D69-E19A-EA7A500DB270}"/>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25AC209-8782-F0D9-5357-839948D3327F}"/>
              </a:ext>
            </a:extLst>
          </p:cNvPr>
          <p:cNvSpPr>
            <a:spLocks noGrp="1"/>
          </p:cNvSpPr>
          <p:nvPr>
            <p:ph type="sldNum" sz="quarter" idx="5"/>
          </p:nvPr>
        </p:nvSpPr>
        <p:spPr/>
        <p:txBody>
          <a:bodyPr/>
          <a:lstStyle/>
          <a:p>
            <a:r>
              <a:rPr lang="en-US"/>
              <a:t>Notes view: </a:t>
            </a:r>
            <a:fld id="{128CEAFE-FA94-43E5-B0FF-D47E1CCDD1B4}" type="slidenum">
              <a:rPr lang="en-US" smtClean="0"/>
              <a:pPr/>
              <a:t>16</a:t>
            </a:fld>
            <a:endParaRPr lang="en-US"/>
          </a:p>
        </p:txBody>
      </p:sp>
    </p:spTree>
    <p:extLst>
      <p:ext uri="{BB962C8B-B14F-4D97-AF65-F5344CB8AC3E}">
        <p14:creationId xmlns:p14="http://schemas.microsoft.com/office/powerpoint/2010/main" val="2842286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E1569-EA42-C0E0-FC85-A69349947B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3ABDCB-CBB8-0D92-AED0-DED46086CB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81BE7F-93F4-F97C-5337-52525B86862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A12E83-255A-2BB0-FC94-B7D80A46942B}"/>
              </a:ext>
            </a:extLst>
          </p:cNvPr>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1254928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769FB-2330-FF6C-09B7-41D722BD159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78B1ADB-210B-ACD2-931A-D91F6D02E4A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10988EE-BD70-0680-014C-740AFB4BE33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B119DC5-6231-6069-C338-95F1792D79C5}"/>
              </a:ext>
            </a:extLst>
          </p:cNvPr>
          <p:cNvSpPr>
            <a:spLocks noGrp="1"/>
          </p:cNvSpPr>
          <p:nvPr>
            <p:ph type="sldNum" sz="quarter" idx="5"/>
          </p:nvPr>
        </p:nvSpPr>
        <p:spPr/>
        <p:txBody>
          <a:bodyPr/>
          <a:lstStyle/>
          <a:p>
            <a:r>
              <a:rPr lang="en-US"/>
              <a:t>Notes view: </a:t>
            </a:r>
            <a:fld id="{128CEAFE-FA94-43E5-B0FF-D47E1CCDD1B4}" type="slidenum">
              <a:rPr lang="en-US" smtClean="0"/>
              <a:pPr/>
              <a:t>19</a:t>
            </a:fld>
            <a:endParaRPr lang="en-US"/>
          </a:p>
        </p:txBody>
      </p:sp>
    </p:spTree>
    <p:extLst>
      <p:ext uri="{BB962C8B-B14F-4D97-AF65-F5344CB8AC3E}">
        <p14:creationId xmlns:p14="http://schemas.microsoft.com/office/powerpoint/2010/main" val="1578649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ECCAD-B3A7-F1B3-F681-76CC90849FF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29D59BA-8D2D-3A7B-E943-B193B7C77E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FDD95ED-23E5-498A-8EBA-97BEE4E088B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FF601D4-6F68-C17C-A090-3A1C05584623}"/>
              </a:ext>
            </a:extLst>
          </p:cNvPr>
          <p:cNvSpPr>
            <a:spLocks noGrp="1"/>
          </p:cNvSpPr>
          <p:nvPr>
            <p:ph type="sldNum" sz="quarter" idx="5"/>
          </p:nvPr>
        </p:nvSpPr>
        <p:spPr/>
        <p:txBody>
          <a:bodyPr/>
          <a:lstStyle/>
          <a:p>
            <a:r>
              <a:rPr lang="en-US"/>
              <a:t>Notes view: </a:t>
            </a:r>
            <a:fld id="{128CEAFE-FA94-43E5-B0FF-D47E1CCDD1B4}" type="slidenum">
              <a:rPr lang="en-US" smtClean="0"/>
              <a:pPr/>
              <a:t>20</a:t>
            </a:fld>
            <a:endParaRPr lang="en-US"/>
          </a:p>
        </p:txBody>
      </p:sp>
    </p:spTree>
    <p:extLst>
      <p:ext uri="{BB962C8B-B14F-4D97-AF65-F5344CB8AC3E}">
        <p14:creationId xmlns:p14="http://schemas.microsoft.com/office/powerpoint/2010/main" val="1686431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5447C-9A7F-74D0-19AB-8E97ABAB95B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6A9EE77-4467-C844-EB8D-16539BC44CF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6256702-4BCF-50A2-C6D3-8489F3042223}"/>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51DBD5E-6F38-4B55-8C25-B7D387F35721}"/>
              </a:ext>
            </a:extLst>
          </p:cNvPr>
          <p:cNvSpPr>
            <a:spLocks noGrp="1"/>
          </p:cNvSpPr>
          <p:nvPr>
            <p:ph type="sldNum" sz="quarter" idx="5"/>
          </p:nvPr>
        </p:nvSpPr>
        <p:spPr/>
        <p:txBody>
          <a:bodyPr/>
          <a:lstStyle/>
          <a:p>
            <a:r>
              <a:rPr lang="en-US"/>
              <a:t>Notes view: </a:t>
            </a:r>
            <a:fld id="{128CEAFE-FA94-43E5-B0FF-D47E1CCDD1B4}" type="slidenum">
              <a:rPr lang="en-US" smtClean="0"/>
              <a:pPr/>
              <a:t>21</a:t>
            </a:fld>
            <a:endParaRPr lang="en-US"/>
          </a:p>
        </p:txBody>
      </p:sp>
    </p:spTree>
    <p:extLst>
      <p:ext uri="{BB962C8B-B14F-4D97-AF65-F5344CB8AC3E}">
        <p14:creationId xmlns:p14="http://schemas.microsoft.com/office/powerpoint/2010/main" val="7717422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D2122-606E-D8BA-D057-6931695E042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A2851DB-49E0-0E67-4506-BDB8DD8F134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53A6911-3E45-62D0-AF1A-D92125859659}"/>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E65E71C-C53A-175B-58FF-E52AB52260E7}"/>
              </a:ext>
            </a:extLst>
          </p:cNvPr>
          <p:cNvSpPr>
            <a:spLocks noGrp="1"/>
          </p:cNvSpPr>
          <p:nvPr>
            <p:ph type="sldNum" sz="quarter" idx="5"/>
          </p:nvPr>
        </p:nvSpPr>
        <p:spPr/>
        <p:txBody>
          <a:bodyPr/>
          <a:lstStyle/>
          <a:p>
            <a:r>
              <a:rPr lang="en-US"/>
              <a:t>Notes view: </a:t>
            </a:r>
            <a:fld id="{128CEAFE-FA94-43E5-B0FF-D47E1CCDD1B4}" type="slidenum">
              <a:rPr lang="en-US" smtClean="0"/>
              <a:pPr/>
              <a:t>22</a:t>
            </a:fld>
            <a:endParaRPr lang="en-US"/>
          </a:p>
        </p:txBody>
      </p:sp>
    </p:spTree>
    <p:extLst>
      <p:ext uri="{BB962C8B-B14F-4D97-AF65-F5344CB8AC3E}">
        <p14:creationId xmlns:p14="http://schemas.microsoft.com/office/powerpoint/2010/main" val="11997395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C7939-7E97-818E-7B70-AE572984DBB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B906019-29C1-6716-DF35-3277A908B12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16DFE41-A1AC-5EC9-A877-2EAD39FA0AC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47EE49F-A77C-A4E5-CD89-8E5EA77CBF09}"/>
              </a:ext>
            </a:extLst>
          </p:cNvPr>
          <p:cNvSpPr>
            <a:spLocks noGrp="1"/>
          </p:cNvSpPr>
          <p:nvPr>
            <p:ph type="sldNum" sz="quarter" idx="5"/>
          </p:nvPr>
        </p:nvSpPr>
        <p:spPr/>
        <p:txBody>
          <a:bodyPr/>
          <a:lstStyle/>
          <a:p>
            <a:r>
              <a:rPr lang="en-US"/>
              <a:t>Notes view: </a:t>
            </a:r>
            <a:fld id="{128CEAFE-FA94-43E5-B0FF-D47E1CCDD1B4}" type="slidenum">
              <a:rPr lang="en-US" smtClean="0"/>
              <a:pPr/>
              <a:t>23</a:t>
            </a:fld>
            <a:endParaRPr lang="en-US"/>
          </a:p>
        </p:txBody>
      </p:sp>
    </p:spTree>
    <p:extLst>
      <p:ext uri="{BB962C8B-B14F-4D97-AF65-F5344CB8AC3E}">
        <p14:creationId xmlns:p14="http://schemas.microsoft.com/office/powerpoint/2010/main" val="16791299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54D63-B386-09CA-BCE1-DB72EABB4D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28EDC93-2B96-C48C-AD56-7FFB5DA94BB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AEC562-98C7-5679-5E21-1982781A572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B6B37E9-5EEB-8CDA-5A70-8F4BFA842F89}"/>
              </a:ext>
            </a:extLst>
          </p:cNvPr>
          <p:cNvSpPr>
            <a:spLocks noGrp="1"/>
          </p:cNvSpPr>
          <p:nvPr>
            <p:ph type="sldNum" sz="quarter" idx="5"/>
          </p:nvPr>
        </p:nvSpPr>
        <p:spPr/>
        <p:txBody>
          <a:bodyPr/>
          <a:lstStyle/>
          <a:p>
            <a:r>
              <a:rPr lang="en-US"/>
              <a:t>Notes view: </a:t>
            </a:r>
            <a:fld id="{128CEAFE-FA94-43E5-B0FF-D47E1CCDD1B4}" type="slidenum">
              <a:rPr lang="en-US" smtClean="0"/>
              <a:pPr/>
              <a:t>24</a:t>
            </a:fld>
            <a:endParaRPr lang="en-US"/>
          </a:p>
        </p:txBody>
      </p:sp>
    </p:spTree>
    <p:extLst>
      <p:ext uri="{BB962C8B-B14F-4D97-AF65-F5344CB8AC3E}">
        <p14:creationId xmlns:p14="http://schemas.microsoft.com/office/powerpoint/2010/main" val="2825745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457B0-2F47-9D5B-CAB4-C80F39F9801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0D05641-2F7D-103F-8C1E-073E680133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20FAFC9-675E-3E4E-7BD7-CB7D1EFDE27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9F484C7-F65A-E3AF-6FEB-C2A9A06A3624}"/>
              </a:ext>
            </a:extLst>
          </p:cNvPr>
          <p:cNvSpPr>
            <a:spLocks noGrp="1"/>
          </p:cNvSpPr>
          <p:nvPr>
            <p:ph type="sldNum" sz="quarter" idx="5"/>
          </p:nvPr>
        </p:nvSpPr>
        <p:spPr/>
        <p:txBody>
          <a:bodyPr/>
          <a:lstStyle/>
          <a:p>
            <a:r>
              <a:rPr lang="en-US"/>
              <a:t>Notes view: </a:t>
            </a:r>
            <a:fld id="{128CEAFE-FA94-43E5-B0FF-D47E1CCDD1B4}" type="slidenum">
              <a:rPr lang="en-US" smtClean="0"/>
              <a:pPr/>
              <a:t>25</a:t>
            </a:fld>
            <a:endParaRPr lang="en-US"/>
          </a:p>
        </p:txBody>
      </p:sp>
    </p:spTree>
    <p:extLst>
      <p:ext uri="{BB962C8B-B14F-4D97-AF65-F5344CB8AC3E}">
        <p14:creationId xmlns:p14="http://schemas.microsoft.com/office/powerpoint/2010/main" val="6350168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457B0-2F47-9D5B-CAB4-C80F39F9801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0D05641-2F7D-103F-8C1E-073E680133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20FAFC9-675E-3E4E-7BD7-CB7D1EFDE27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9F484C7-F65A-E3AF-6FEB-C2A9A06A3624}"/>
              </a:ext>
            </a:extLst>
          </p:cNvPr>
          <p:cNvSpPr>
            <a:spLocks noGrp="1"/>
          </p:cNvSpPr>
          <p:nvPr>
            <p:ph type="sldNum" sz="quarter" idx="5"/>
          </p:nvPr>
        </p:nvSpPr>
        <p:spPr/>
        <p:txBody>
          <a:bodyPr/>
          <a:lstStyle/>
          <a:p>
            <a:r>
              <a:rPr lang="en-US"/>
              <a:t>Notes view: </a:t>
            </a:r>
            <a:fld id="{128CEAFE-FA94-43E5-B0FF-D47E1CCDD1B4}" type="slidenum">
              <a:rPr lang="en-US" smtClean="0"/>
              <a:pPr/>
              <a:t>26</a:t>
            </a:fld>
            <a:endParaRPr lang="en-US"/>
          </a:p>
        </p:txBody>
      </p:sp>
    </p:spTree>
    <p:extLst>
      <p:ext uri="{BB962C8B-B14F-4D97-AF65-F5344CB8AC3E}">
        <p14:creationId xmlns:p14="http://schemas.microsoft.com/office/powerpoint/2010/main" val="1298917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7A27B-ECB4-64CF-4C65-E4EF37ECC45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3CE889F-94DC-EA5D-182A-BB624C0F204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64D0A67-8D22-ED66-843B-042B0C587EB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21AC830-D1DC-8DB3-D1B8-5A91DCD3745E}"/>
              </a:ext>
            </a:extLst>
          </p:cNvPr>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26586843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457B0-2F47-9D5B-CAB4-C80F39F9801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0D05641-2F7D-103F-8C1E-073E680133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20FAFC9-675E-3E4E-7BD7-CB7D1EFDE27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9F484C7-F65A-E3AF-6FEB-C2A9A06A3624}"/>
              </a:ext>
            </a:extLst>
          </p:cNvPr>
          <p:cNvSpPr>
            <a:spLocks noGrp="1"/>
          </p:cNvSpPr>
          <p:nvPr>
            <p:ph type="sldNum" sz="quarter" idx="5"/>
          </p:nvPr>
        </p:nvSpPr>
        <p:spPr/>
        <p:txBody>
          <a:bodyPr/>
          <a:lstStyle/>
          <a:p>
            <a:r>
              <a:rPr lang="en-US"/>
              <a:t>Notes view: </a:t>
            </a:r>
            <a:fld id="{128CEAFE-FA94-43E5-B0FF-D47E1CCDD1B4}" type="slidenum">
              <a:rPr lang="en-US" smtClean="0"/>
              <a:pPr/>
              <a:t>27</a:t>
            </a:fld>
            <a:endParaRPr lang="en-US"/>
          </a:p>
        </p:txBody>
      </p:sp>
    </p:spTree>
    <p:extLst>
      <p:ext uri="{BB962C8B-B14F-4D97-AF65-F5344CB8AC3E}">
        <p14:creationId xmlns:p14="http://schemas.microsoft.com/office/powerpoint/2010/main" val="3472894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E1860-084F-4611-1F34-33C548DEBE2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77CD78-3D9C-52E2-3DFD-9F353419C4A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573BB3-29F2-43CC-A4BF-0197B5FC610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E62308-11ED-2AD1-68A3-41E089F1DBF6}"/>
              </a:ext>
            </a:extLst>
          </p:cNvPr>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594911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E1569-EA42-C0E0-FC85-A69349947B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3ABDCB-CBB8-0D92-AED0-DED46086CB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81BE7F-93F4-F97C-5337-52525B86862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A12E83-255A-2BB0-FC94-B7D80A46942B}"/>
              </a:ext>
            </a:extLst>
          </p:cNvPr>
          <p:cNvSpPr>
            <a:spLocks noGrp="1"/>
          </p:cNvSpPr>
          <p:nvPr>
            <p:ph type="sldNum" sz="quarter" idx="5"/>
          </p:nvPr>
        </p:nvSpPr>
        <p:spPr/>
        <p:txBody>
          <a:bodyPr/>
          <a:lstStyle/>
          <a:p>
            <a:r>
              <a:rPr lang="en-US"/>
              <a:t>Notes view: </a:t>
            </a:r>
            <a:fld id="{128CEAFE-FA94-43E5-B0FF-D47E1CCDD1B4}" type="slidenum">
              <a:rPr lang="en-US" smtClean="0"/>
              <a:pPr/>
              <a:t>9</a:t>
            </a:fld>
            <a:endParaRPr lang="en-US"/>
          </a:p>
        </p:txBody>
      </p:sp>
    </p:spTree>
    <p:extLst>
      <p:ext uri="{BB962C8B-B14F-4D97-AF65-F5344CB8AC3E}">
        <p14:creationId xmlns:p14="http://schemas.microsoft.com/office/powerpoint/2010/main" val="2388544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ECBF7-E9A5-D770-C64A-23CB820858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799E4EC-F2BB-70D6-2A53-AD7B6E23630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A3E7528-7001-5D69-E19A-EA7A500DB270}"/>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25AC209-8782-F0D9-5357-839948D3327F}"/>
              </a:ext>
            </a:extLst>
          </p:cNvPr>
          <p:cNvSpPr>
            <a:spLocks noGrp="1"/>
          </p:cNvSpPr>
          <p:nvPr>
            <p:ph type="sldNum" sz="quarter" idx="5"/>
          </p:nvPr>
        </p:nvSpPr>
        <p:spPr/>
        <p:txBody>
          <a:bodyPr/>
          <a:lstStyle/>
          <a:p>
            <a:r>
              <a:rPr lang="en-US"/>
              <a:t>Notes view: </a:t>
            </a:r>
            <a:fld id="{128CEAFE-FA94-43E5-B0FF-D47E1CCDD1B4}" type="slidenum">
              <a:rPr lang="en-US" smtClean="0"/>
              <a:pPr/>
              <a:t>10</a:t>
            </a:fld>
            <a:endParaRPr lang="en-US"/>
          </a:p>
        </p:txBody>
      </p:sp>
    </p:spTree>
    <p:extLst>
      <p:ext uri="{BB962C8B-B14F-4D97-AF65-F5344CB8AC3E}">
        <p14:creationId xmlns:p14="http://schemas.microsoft.com/office/powerpoint/2010/main" val="3818958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E1569-EA42-C0E0-FC85-A69349947B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3ABDCB-CBB8-0D92-AED0-DED46086CB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81BE7F-93F4-F97C-5337-52525B86862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A12E83-255A-2BB0-FC94-B7D80A46942B}"/>
              </a:ext>
            </a:extLst>
          </p:cNvPr>
          <p:cNvSpPr>
            <a:spLocks noGrp="1"/>
          </p:cNvSpPr>
          <p:nvPr>
            <p:ph type="sldNum" sz="quarter" idx="5"/>
          </p:nvPr>
        </p:nvSpPr>
        <p:spPr/>
        <p:txBody>
          <a:bodyPr/>
          <a:lstStyle/>
          <a:p>
            <a:r>
              <a:rPr lang="en-US"/>
              <a:t>Notes view: </a:t>
            </a:r>
            <a:fld id="{128CEAFE-FA94-43E5-B0FF-D47E1CCDD1B4}" type="slidenum">
              <a:rPr lang="en-US" smtClean="0"/>
              <a:pPr/>
              <a:t>11</a:t>
            </a:fld>
            <a:endParaRPr lang="en-US"/>
          </a:p>
        </p:txBody>
      </p:sp>
    </p:spTree>
    <p:extLst>
      <p:ext uri="{BB962C8B-B14F-4D97-AF65-F5344CB8AC3E}">
        <p14:creationId xmlns:p14="http://schemas.microsoft.com/office/powerpoint/2010/main" val="425635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7A27B-ECB4-64CF-4C65-E4EF37ECC45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3CE889F-94DC-EA5D-182A-BB624C0F204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64D0A67-8D22-ED66-843B-042B0C587EB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21AC830-D1DC-8DB3-D1B8-5A91DCD3745E}"/>
              </a:ext>
            </a:extLst>
          </p:cNvPr>
          <p:cNvSpPr>
            <a:spLocks noGrp="1"/>
          </p:cNvSpPr>
          <p:nvPr>
            <p:ph type="sldNum" sz="quarter" idx="5"/>
          </p:nvPr>
        </p:nvSpPr>
        <p:spPr/>
        <p:txBody>
          <a:bodyPr/>
          <a:lstStyle/>
          <a:p>
            <a:r>
              <a:rPr lang="en-US"/>
              <a:t>Notes view: </a:t>
            </a:r>
            <a:fld id="{128CEAFE-FA94-43E5-B0FF-D47E1CCDD1B4}" type="slidenum">
              <a:rPr lang="en-US" smtClean="0"/>
              <a:pPr/>
              <a:t>13</a:t>
            </a:fld>
            <a:endParaRPr lang="en-US"/>
          </a:p>
        </p:txBody>
      </p:sp>
    </p:spTree>
    <p:extLst>
      <p:ext uri="{BB962C8B-B14F-4D97-AF65-F5344CB8AC3E}">
        <p14:creationId xmlns:p14="http://schemas.microsoft.com/office/powerpoint/2010/main" val="6300073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E1860-084F-4611-1F34-33C548DEBE2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377CD78-3D9C-52E2-3DFD-9F353419C4A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573BB3-29F2-43CC-A4BF-0197B5FC610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E62308-11ED-2AD1-68A3-41E089F1DBF6}"/>
              </a:ext>
            </a:extLst>
          </p:cNvPr>
          <p:cNvSpPr>
            <a:spLocks noGrp="1"/>
          </p:cNvSpPr>
          <p:nvPr>
            <p:ph type="sldNum" sz="quarter" idx="5"/>
          </p:nvPr>
        </p:nvSpPr>
        <p:spPr/>
        <p:txBody>
          <a:bodyPr/>
          <a:lstStyle/>
          <a:p>
            <a:r>
              <a:rPr lang="en-US"/>
              <a:t>Notes view: </a:t>
            </a:r>
            <a:fld id="{128CEAFE-FA94-43E5-B0FF-D47E1CCDD1B4}" type="slidenum">
              <a:rPr lang="en-US" smtClean="0"/>
              <a:pPr/>
              <a:t>14</a:t>
            </a:fld>
            <a:endParaRPr lang="en-US"/>
          </a:p>
        </p:txBody>
      </p:sp>
    </p:spTree>
    <p:extLst>
      <p:ext uri="{BB962C8B-B14F-4D97-AF65-F5344CB8AC3E}">
        <p14:creationId xmlns:p14="http://schemas.microsoft.com/office/powerpoint/2010/main" val="801890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E1569-EA42-C0E0-FC85-A69349947B4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3ABDCB-CBB8-0D92-AED0-DED46086CB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81BE7F-93F4-F97C-5337-52525B86862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EA12E83-255A-2BB0-FC94-B7D80A46942B}"/>
              </a:ext>
            </a:extLst>
          </p:cNvPr>
          <p:cNvSpPr>
            <a:spLocks noGrp="1"/>
          </p:cNvSpPr>
          <p:nvPr>
            <p:ph type="sldNum" sz="quarter" idx="5"/>
          </p:nvPr>
        </p:nvSpPr>
        <p:spPr/>
        <p:txBody>
          <a:bodyPr/>
          <a:lstStyle/>
          <a:p>
            <a:r>
              <a:rPr lang="en-US"/>
              <a:t>Notes view: </a:t>
            </a:r>
            <a:fld id="{128CEAFE-FA94-43E5-B0FF-D47E1CCDD1B4}" type="slidenum">
              <a:rPr lang="en-US" smtClean="0"/>
              <a:pPr/>
              <a:t>15</a:t>
            </a:fld>
            <a:endParaRPr lang="en-US"/>
          </a:p>
        </p:txBody>
      </p:sp>
    </p:spTree>
    <p:extLst>
      <p:ext uri="{BB962C8B-B14F-4D97-AF65-F5344CB8AC3E}">
        <p14:creationId xmlns:p14="http://schemas.microsoft.com/office/powerpoint/2010/main" val="52761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表紙">
    <p:bg>
      <p:bgPr>
        <a:solidFill>
          <a:srgbClr val="F5F5F5"/>
        </a:solidFill>
        <a:effectLst/>
      </p:bgPr>
    </p:bg>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77C8AA6E-D5AB-A974-DDE5-7D2E68669052}"/>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235342607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白紙">
    <p:bg>
      <p:bgPr>
        <a:solidFill>
          <a:schemeClr val="bg1"/>
        </a:solidFill>
        <a:effectLst/>
      </p:bgPr>
    </p:bg>
    <p:spTree>
      <p:nvGrpSpPr>
        <p:cNvPr id="1" name=""/>
        <p:cNvGrpSpPr/>
        <p:nvPr/>
      </p:nvGrpSpPr>
      <p:grpSpPr>
        <a:xfrm>
          <a:off x="0" y="0"/>
          <a:ext cx="0" cy="0"/>
          <a:chOff x="0" y="0"/>
          <a:chExt cx="0" cy="0"/>
        </a:xfrm>
      </p:grpSpPr>
      <p:sp>
        <p:nvSpPr>
          <p:cNvPr id="3" name="TextBox 6">
            <a:extLst>
              <a:ext uri="{FF2B5EF4-FFF2-40B4-BE49-F238E27FC236}">
                <a16:creationId xmlns:a16="http://schemas.microsoft.com/office/drawing/2014/main" id="{E2E9F9B5-BF99-1AA6-05D0-869E4D5558F4}"/>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407632939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１">
    <p:bg>
      <p:bgPr>
        <a:solidFill>
          <a:schemeClr val="bg1"/>
        </a:solidFill>
        <a:effectLst/>
      </p:bgPr>
    </p:bg>
    <p:spTree>
      <p:nvGrpSpPr>
        <p:cNvPr id="1" name=""/>
        <p:cNvGrpSpPr/>
        <p:nvPr/>
      </p:nvGrpSpPr>
      <p:grpSpPr>
        <a:xfrm>
          <a:off x="0" y="0"/>
          <a:ext cx="0" cy="0"/>
          <a:chOff x="0" y="0"/>
          <a:chExt cx="0" cy="0"/>
        </a:xfrm>
      </p:grpSpPr>
      <p:sp>
        <p:nvSpPr>
          <p:cNvPr id="57" name="Date Placeholder 56"/>
          <p:cNvSpPr>
            <a:spLocks noGrp="1"/>
          </p:cNvSpPr>
          <p:nvPr>
            <p:ph type="dt" sz="half" idx="14"/>
          </p:nvPr>
        </p:nvSpPr>
        <p:spPr>
          <a:xfrm>
            <a:off x="838200" y="6356350"/>
            <a:ext cx="2743200" cy="365125"/>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
        <p:nvSpPr>
          <p:cNvPr id="2" name="TextBox 6">
            <a:extLst>
              <a:ext uri="{FF2B5EF4-FFF2-40B4-BE49-F238E27FC236}">
                <a16:creationId xmlns:a16="http://schemas.microsoft.com/office/drawing/2014/main" id="{D37878C8-F4CD-D546-274C-537EB8C7C68F}"/>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18749793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A44846E-0D35-DFE5-AE7D-DA58821E5598}"/>
              </a:ext>
            </a:extLst>
          </p:cNvPr>
          <p:cNvGraphicFramePr>
            <a:graphicFrameLocks noChangeAspect="1"/>
          </p:cNvGraphicFramePr>
          <p:nvPr userDrawn="1">
            <p:custDataLst>
              <p:tags r:id="rId5"/>
            </p:custDataLst>
            <p:extLst>
              <p:ext uri="{D42A27DB-BD31-4B8C-83A1-F6EECF244321}">
                <p14:modId xmlns:p14="http://schemas.microsoft.com/office/powerpoint/2010/main" val="8410501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561" imgH="561" progId="TCLayout.ActiveDocument.1">
                  <p:embed/>
                </p:oleObj>
              </mc:Choice>
              <mc:Fallback>
                <p:oleObj name="think-cellスライド" r:id="rId6" imgW="561" imgH="561" progId="TCLayout.ActiveDocument.1">
                  <p:embed/>
                  <p:pic>
                    <p:nvPicPr>
                      <p:cNvPr id="8" name="think-cell data - do not delete" hidden="1">
                        <a:extLst>
                          <a:ext uri="{FF2B5EF4-FFF2-40B4-BE49-F238E27FC236}">
                            <a16:creationId xmlns:a16="http://schemas.microsoft.com/office/drawing/2014/main" id="{1A44846E-0D35-DFE5-AE7D-DA58821E5598}"/>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a:extLst>
              <a:ext uri="{FF2B5EF4-FFF2-40B4-BE49-F238E27FC236}">
                <a16:creationId xmlns:a16="http://schemas.microsoft.com/office/drawing/2014/main" id="{2BCFCE14-8355-4070-C355-4FEDC25574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80FD521-B34A-5038-C9D6-B5ACCBF788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TextBox 6">
            <a:extLst>
              <a:ext uri="{FF2B5EF4-FFF2-40B4-BE49-F238E27FC236}">
                <a16:creationId xmlns:a16="http://schemas.microsoft.com/office/drawing/2014/main" id="{0068829E-0299-5343-1034-18ECBBC88A1B}"/>
              </a:ext>
            </a:extLst>
          </p:cNvPr>
          <p:cNvSpPr txBox="1"/>
          <p:nvPr userDrawn="1"/>
        </p:nvSpPr>
        <p:spPr bwMode="white">
          <a:xfrm>
            <a:off x="11739372" y="6666012"/>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Tree>
    <p:extLst>
      <p:ext uri="{BB962C8B-B14F-4D97-AF65-F5344CB8AC3E}">
        <p14:creationId xmlns:p14="http://schemas.microsoft.com/office/powerpoint/2010/main" val="4136864489"/>
      </p:ext>
    </p:extLst>
  </p:cSld>
  <p:clrMap bg1="lt1" tx1="dk1" bg2="lt2" tx2="dk2" accent1="accent1" accent2="accent2" accent3="accent3" accent4="accent4" accent5="accent5" accent6="accent6" hlink="hlink" folHlink="folHlink"/>
  <p:sldLayoutIdLst>
    <p:sldLayoutId id="2147483655" r:id="rId1"/>
    <p:sldLayoutId id="2147483661" r:id="rId2"/>
    <p:sldLayoutId id="2147483662"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1.xml"/><Relationship Id="rId5" Type="http://schemas.openxmlformats.org/officeDocument/2006/relationships/image" Target="../media/image3.emf"/><Relationship Id="rId4"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12.xml"/><Relationship Id="rId5" Type="http://schemas.openxmlformats.org/officeDocument/2006/relationships/image" Target="../media/image3.emf"/><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6.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3.emf"/><Relationship Id="rId2" Type="http://schemas.openxmlformats.org/officeDocument/2006/relationships/slideLayout" Target="../slideLayouts/slideLayout3.xml"/><Relationship Id="rId1" Type="http://schemas.openxmlformats.org/officeDocument/2006/relationships/tags" Target="../tags/tag17.xml"/><Relationship Id="rId6" Type="http://schemas.openxmlformats.org/officeDocument/2006/relationships/oleObject" Target="../embeddings/oleObject5.bin"/><Relationship Id="rId5" Type="http://schemas.microsoft.com/office/2007/relationships/hdphoto" Target="../media/hdphoto1.wdp"/><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18.xml"/><Relationship Id="rId5" Type="http://schemas.openxmlformats.org/officeDocument/2006/relationships/image" Target="../media/image3.emf"/><Relationship Id="rId4"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3.emf"/><Relationship Id="rId4" Type="http://schemas.openxmlformats.org/officeDocument/2006/relationships/oleObject" Target="../embeddings/oleObject5.bin"/></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1.xml"/><Relationship Id="rId1" Type="http://schemas.openxmlformats.org/officeDocument/2006/relationships/tags" Target="../tags/tag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9.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3.emf"/><Relationship Id="rId2" Type="http://schemas.openxmlformats.org/officeDocument/2006/relationships/slideLayout" Target="../slideLayouts/slideLayout3.xml"/><Relationship Id="rId1" Type="http://schemas.openxmlformats.org/officeDocument/2006/relationships/tags" Target="../tags/tag10.xml"/><Relationship Id="rId6" Type="http://schemas.openxmlformats.org/officeDocument/2006/relationships/oleObject" Target="../embeddings/oleObject5.bin"/><Relationship Id="rId5" Type="http://schemas.microsoft.com/office/2007/relationships/hdphoto" Target="../media/hdphoto1.wdp"/><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noChangeAspect="1"/>
          </p:cNvGraphicFramePr>
          <p:nvPr>
            <p:custDataLst>
              <p:tags r:id="rId1"/>
            </p:custDataLst>
            <p:extLst>
              <p:ext uri="{D42A27DB-BD31-4B8C-83A1-F6EECF244321}">
                <p14:modId xmlns:p14="http://schemas.microsoft.com/office/powerpoint/2010/main" val="33535112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idx="4294967295"/>
          </p:nvPr>
        </p:nvSpPr>
        <p:spPr>
          <a:xfrm>
            <a:off x="626525" y="3063875"/>
            <a:ext cx="10937875" cy="901700"/>
          </a:xfrm>
        </p:spPr>
        <p:txBody>
          <a:bodyPr vert="horz"/>
          <a:lstStyle/>
          <a:p>
            <a:pPr>
              <a:tabLst>
                <a:tab pos="10768013" algn="r"/>
              </a:tabLst>
            </a:pPr>
            <a:r>
              <a:rPr kumimoji="1" lang="ja-JP" altLang="en-US" dirty="0">
                <a:solidFill>
                  <a:sysClr val="windowText" lastClr="000000"/>
                </a:solidFill>
                <a:latin typeface="Meiryo UI" panose="020B0604030504040204" pitchFamily="50" charset="-128"/>
                <a:ea typeface="Meiryo UI" panose="020B0604030504040204" pitchFamily="50" charset="-128"/>
              </a:rPr>
              <a:t>＠＠＠（事業の名称</a:t>
            </a:r>
            <a:r>
              <a:rPr lang="ja-JP" altLang="en-US" dirty="0">
                <a:latin typeface="Meiryo UI" panose="020B0604030504040204" pitchFamily="50" charset="-128"/>
                <a:ea typeface="Meiryo UI" panose="020B0604030504040204" pitchFamily="50" charset="-128"/>
              </a:rPr>
              <a:t>）</a:t>
            </a:r>
            <a:endParaRPr kumimoji="1" lang="en-US" sz="1800" dirty="0">
              <a:solidFill>
                <a:sysClr val="windowText" lastClr="000000"/>
              </a:solidFill>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7296150" y="205562"/>
            <a:ext cx="4669022"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600">
                <a:solidFill>
                  <a:srgbClr val="575757"/>
                </a:solidFill>
                <a:latin typeface="Meiryo UI" panose="020B0604030504040204" pitchFamily="50" charset="-128"/>
                <a:ea typeface="Meiryo UI" panose="020B0604030504040204" pitchFamily="50" charset="-128"/>
              </a:rPr>
              <a:t>様式２　提案書</a:t>
            </a:r>
            <a:endParaRPr kumimoji="1" lang="en-US" altLang="ja-JP" sz="1600">
              <a:solidFill>
                <a:srgbClr val="575757"/>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27600" y="4433672"/>
            <a:ext cx="11542536" cy="142840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lang="en-US" altLang="ja-JP" sz="2000" dirty="0">
                <a:solidFill>
                  <a:schemeClr val="tx1"/>
                </a:solidFill>
                <a:latin typeface="Meiryo UI" panose="020B0604030504040204" pitchFamily="50" charset="-128"/>
                <a:ea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rPr>
              <a:t>（社名）　</a:t>
            </a:r>
            <a:r>
              <a:rPr kumimoji="1" lang="ja-JP" altLang="en-US" sz="2000" dirty="0">
                <a:solidFill>
                  <a:schemeClr val="tx1"/>
                </a:solidFill>
                <a:latin typeface="Meiryo UI" panose="020B0604030504040204" pitchFamily="50" charset="-128"/>
                <a:ea typeface="Meiryo UI" panose="020B0604030504040204" pitchFamily="50" charset="-128"/>
              </a:rPr>
              <a:t>＠＠＠（代表者の役職、氏名）</a:t>
            </a:r>
          </a:p>
        </p:txBody>
      </p:sp>
      <p:sp>
        <p:nvSpPr>
          <p:cNvPr id="11" name="Title 6">
            <a:extLst>
              <a:ext uri="{FF2B5EF4-FFF2-40B4-BE49-F238E27FC236}">
                <a16:creationId xmlns:a16="http://schemas.microsoft.com/office/drawing/2014/main" id="{7EF133A4-4713-F136-D309-8514A6AE71DD}"/>
              </a:ext>
            </a:extLst>
          </p:cNvPr>
          <p:cNvSpPr txBox="1">
            <a:spLocks/>
          </p:cNvSpPr>
          <p:nvPr/>
        </p:nvSpPr>
        <p:spPr bwMode="blackWhite">
          <a:xfrm>
            <a:off x="627600" y="721756"/>
            <a:ext cx="10936800" cy="2050037"/>
          </a:xfrm>
          <a:prstGeom prst="rect">
            <a:avLst/>
          </a:prstGeom>
        </p:spPr>
        <p:txBody>
          <a:bodyPr vert="horz" lIns="90000" tIns="45720" rIns="0" bIns="45720" rtlCol="0" anchor="t">
            <a:noAutofit/>
          </a:bodyPr>
          <a:lstStyle>
            <a:lvl1pPr algn="l" defTabSz="914400" rtl="0" eaLnBrk="1" latinLnBrk="0" hangingPunct="1">
              <a:lnSpc>
                <a:spcPct val="90000"/>
              </a:lnSpc>
              <a:spcBef>
                <a:spcPct val="0"/>
              </a:spcBef>
              <a:buNone/>
              <a:defRPr kumimoji="1" sz="5400" kern="1200">
                <a:solidFill>
                  <a:sysClr val="windowText" lastClr="000000"/>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tabLst>
                <a:tab pos="10768013" algn="r"/>
              </a:tabLst>
            </a:pPr>
            <a:r>
              <a:rPr lang="ja-JP" altLang="en-US" sz="2500" dirty="0">
                <a:solidFill>
                  <a:schemeClr val="tx1"/>
                </a:solidFill>
              </a:rPr>
              <a:t>令和</a:t>
            </a:r>
            <a:r>
              <a:rPr lang="en-US" altLang="ja-JP" sz="2500" dirty="0">
                <a:solidFill>
                  <a:schemeClr val="tx1"/>
                </a:solidFill>
              </a:rPr>
              <a:t>7</a:t>
            </a:r>
            <a:r>
              <a:rPr lang="ja-JP" altLang="en-US" sz="2500" dirty="0">
                <a:solidFill>
                  <a:schemeClr val="tx1"/>
                </a:solidFill>
              </a:rPr>
              <a:t>年度</a:t>
            </a:r>
          </a:p>
          <a:p>
            <a:pPr>
              <a:tabLst>
                <a:tab pos="10768013" algn="r"/>
              </a:tabLst>
            </a:pPr>
            <a:r>
              <a:rPr lang="ja-JP" altLang="en-US" sz="2500" dirty="0">
                <a:solidFill>
                  <a:schemeClr val="tx1"/>
                </a:solidFill>
              </a:rPr>
              <a:t>次世代革新炉の開発・建設に向けた技術開発・サプライチェーン構築支援事業補助金</a:t>
            </a:r>
          </a:p>
        </p:txBody>
      </p:sp>
      <p:sp>
        <p:nvSpPr>
          <p:cNvPr id="12" name="正方形/長方形 11">
            <a:extLst>
              <a:ext uri="{FF2B5EF4-FFF2-40B4-BE49-F238E27FC236}">
                <a16:creationId xmlns:a16="http://schemas.microsoft.com/office/drawing/2014/main" id="{8B432159-63A6-B89C-1EE0-7E3CC8D006F8}"/>
              </a:ext>
            </a:extLst>
          </p:cNvPr>
          <p:cNvSpPr/>
          <p:nvPr/>
        </p:nvSpPr>
        <p:spPr>
          <a:xfrm>
            <a:off x="5773777" y="5097479"/>
            <a:ext cx="6191395" cy="1176426"/>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社名に加えて、代表者の役職と氏名を記載してください。</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C9CDF39-8BB5-484F-6D80-8B39C465AA08}"/>
              </a:ext>
            </a:extLst>
          </p:cNvPr>
          <p:cNvSpPr/>
          <p:nvPr/>
        </p:nvSpPr>
        <p:spPr>
          <a:xfrm>
            <a:off x="5828428" y="2033604"/>
            <a:ext cx="6136744" cy="1038765"/>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事業の名称」は、様式１から転記してください。</a:t>
            </a:r>
            <a:endParaRPr kumimoji="1" lang="en-US" altLang="ja-JP" sz="14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BED53-9D17-6E22-B1DA-DCA0B2E02EFD}"/>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7488822-A3B0-FBFF-7900-FAC605C77BF8}"/>
              </a:ext>
            </a:extLst>
          </p:cNvPr>
          <p:cNvGraphicFramePr>
            <a:graphicFrameLocks noChangeAspect="1"/>
          </p:cNvGraphicFramePr>
          <p:nvPr>
            <p:custDataLst>
              <p:tags r:id="rId1"/>
            </p:custDataLst>
            <p:extLst>
              <p:ext uri="{D42A27DB-BD31-4B8C-83A1-F6EECF244321}">
                <p14:modId xmlns:p14="http://schemas.microsoft.com/office/powerpoint/2010/main" val="431551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4" name="think-cell data - do not delete" hidden="1">
                        <a:extLst>
                          <a:ext uri="{FF2B5EF4-FFF2-40B4-BE49-F238E27FC236}">
                            <a16:creationId xmlns:a16="http://schemas.microsoft.com/office/drawing/2014/main" id="{F7488822-A3B0-FBFF-7900-FAC605C77BF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9557A585-8B1D-E5E1-3E0E-D78919AEE5E3}"/>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graphicFrame>
        <p:nvGraphicFramePr>
          <p:cNvPr id="2" name="表 1">
            <a:extLst>
              <a:ext uri="{FF2B5EF4-FFF2-40B4-BE49-F238E27FC236}">
                <a16:creationId xmlns:a16="http://schemas.microsoft.com/office/drawing/2014/main" id="{4B896BD1-7187-E259-5837-474E3A337F6A}"/>
              </a:ext>
            </a:extLst>
          </p:cNvPr>
          <p:cNvGraphicFramePr>
            <a:graphicFrameLocks noGrp="1"/>
          </p:cNvGraphicFramePr>
          <p:nvPr>
            <p:extLst>
              <p:ext uri="{D42A27DB-BD31-4B8C-83A1-F6EECF244321}">
                <p14:modId xmlns:p14="http://schemas.microsoft.com/office/powerpoint/2010/main" val="2797693345"/>
              </p:ext>
            </p:extLst>
          </p:nvPr>
        </p:nvGraphicFramePr>
        <p:xfrm>
          <a:off x="180000" y="1442778"/>
          <a:ext cx="7717090" cy="4906595"/>
        </p:xfrm>
        <a:graphic>
          <a:graphicData uri="http://schemas.openxmlformats.org/drawingml/2006/table">
            <a:tbl>
              <a:tblPr firstRow="1" firstCol="1" bandRow="1">
                <a:tableStyleId>{5940675A-B579-460E-94D1-54222C63F5DA}</a:tableStyleId>
              </a:tblPr>
              <a:tblGrid>
                <a:gridCol w="332687">
                  <a:extLst>
                    <a:ext uri="{9D8B030D-6E8A-4147-A177-3AD203B41FA5}">
                      <a16:colId xmlns:a16="http://schemas.microsoft.com/office/drawing/2014/main" val="1724219146"/>
                    </a:ext>
                  </a:extLst>
                </a:gridCol>
                <a:gridCol w="1467200">
                  <a:extLst>
                    <a:ext uri="{9D8B030D-6E8A-4147-A177-3AD203B41FA5}">
                      <a16:colId xmlns:a16="http://schemas.microsoft.com/office/drawing/2014/main" val="2357380674"/>
                    </a:ext>
                  </a:extLst>
                </a:gridCol>
                <a:gridCol w="1972401">
                  <a:extLst>
                    <a:ext uri="{9D8B030D-6E8A-4147-A177-3AD203B41FA5}">
                      <a16:colId xmlns:a16="http://schemas.microsoft.com/office/drawing/2014/main" val="1135567340"/>
                    </a:ext>
                  </a:extLst>
                </a:gridCol>
                <a:gridCol w="1972401">
                  <a:extLst>
                    <a:ext uri="{9D8B030D-6E8A-4147-A177-3AD203B41FA5}">
                      <a16:colId xmlns:a16="http://schemas.microsoft.com/office/drawing/2014/main" val="1385658687"/>
                    </a:ext>
                  </a:extLst>
                </a:gridCol>
                <a:gridCol w="1972401">
                  <a:extLst>
                    <a:ext uri="{9D8B030D-6E8A-4147-A177-3AD203B41FA5}">
                      <a16:colId xmlns:a16="http://schemas.microsoft.com/office/drawing/2014/main" val="3293215273"/>
                    </a:ext>
                  </a:extLst>
                </a:gridCol>
              </a:tblGrid>
              <a:tr h="383335">
                <a:tc gridSpan="2">
                  <a:txBody>
                    <a:bodyPr/>
                    <a:lstStyle/>
                    <a:p>
                      <a:pPr algn="just"/>
                      <a:r>
                        <a:rPr lang="ja-JP" sz="1200" b="1" kern="0">
                          <a:effectLst/>
                          <a:latin typeface="Meiryo UI" panose="020B0604030504040204" pitchFamily="50" charset="-128"/>
                          <a:ea typeface="Meiryo UI" panose="020B0604030504040204" pitchFamily="50" charset="-128"/>
                        </a:rPr>
                        <a:t>経費区分及び内訳</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a:txBody>
                    <a:bodyPr/>
                    <a:lstStyle/>
                    <a:p>
                      <a:pPr algn="just"/>
                      <a:r>
                        <a:rPr lang="ja-JP" sz="1200" b="1" kern="0">
                          <a:effectLst/>
                          <a:latin typeface="Meiryo UI" panose="020B0604030504040204" pitchFamily="50" charset="-128"/>
                          <a:ea typeface="Meiryo UI" panose="020B0604030504040204" pitchFamily="50" charset="-128"/>
                        </a:rPr>
                        <a:t>間接補助事業に要する経費</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a:effectLst/>
                          <a:latin typeface="Meiryo UI" panose="020B0604030504040204" pitchFamily="50" charset="-128"/>
                          <a:ea typeface="Meiryo UI" panose="020B0604030504040204" pitchFamily="50" charset="-128"/>
                        </a:rPr>
                        <a:t>補助対象経費</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a:effectLst/>
                          <a:latin typeface="Meiryo UI" panose="020B0604030504040204" pitchFamily="50" charset="-128"/>
                          <a:ea typeface="Meiryo UI" panose="020B0604030504040204" pitchFamily="50" charset="-128"/>
                        </a:rPr>
                        <a:t>補助金申請額</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05105483"/>
                  </a:ext>
                </a:extLst>
              </a:tr>
              <a:tr h="323090">
                <a:tc gridSpan="2">
                  <a:txBody>
                    <a:bodyPr/>
                    <a:lstStyle/>
                    <a:p>
                      <a:pPr algn="just"/>
                      <a:r>
                        <a:rPr lang="ja-JP" sz="1200" kern="0">
                          <a:effectLst/>
                          <a:latin typeface="Meiryo UI" panose="020B0604030504040204" pitchFamily="50" charset="-128"/>
                          <a:ea typeface="Meiryo UI" panose="020B0604030504040204" pitchFamily="50" charset="-128"/>
                        </a:rPr>
                        <a:t>Ⅰ．人件費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34010974"/>
                  </a:ext>
                </a:extLst>
              </a:tr>
              <a:tr h="323090">
                <a:tc gridSpan="2">
                  <a:txBody>
                    <a:bodyPr/>
                    <a:lstStyle/>
                    <a:p>
                      <a:pPr algn="just"/>
                      <a:r>
                        <a:rPr lang="ja-JP" sz="1200" kern="0">
                          <a:effectLst/>
                          <a:latin typeface="Meiryo UI" panose="020B0604030504040204" pitchFamily="50" charset="-128"/>
                          <a:ea typeface="Meiryo UI" panose="020B0604030504040204" pitchFamily="50" charset="-128"/>
                        </a:rPr>
                        <a:t>Ⅱ．事業費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12394676"/>
                  </a:ext>
                </a:extLst>
              </a:tr>
              <a:tr h="323090">
                <a:tc rowSpan="1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a:lnSpc>
                          <a:spcPts val="1500"/>
                        </a:lnSpc>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旅費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30886982"/>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会場費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671935879"/>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謝金</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10336302"/>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備品費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688206792"/>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（借料及び賃料）</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b="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755961770"/>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消耗品費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80206309"/>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外注費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8565663"/>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印刷製本費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56319578"/>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補助員人件費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6721840"/>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その他諸経費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61973158"/>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委託費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83760522"/>
                  </a:ext>
                </a:extLst>
              </a:tr>
              <a:tr h="323090">
                <a:tc gridSpan="2">
                  <a:txBody>
                    <a:bodyPr/>
                    <a:lstStyle/>
                    <a:p>
                      <a:pPr algn="just"/>
                      <a:r>
                        <a:rPr lang="ja-JP" altLang="en-US" sz="1200" kern="100">
                          <a:effectLst/>
                          <a:latin typeface="Meiryo UI" panose="020B0604030504040204" pitchFamily="50" charset="-128"/>
                          <a:ea typeface="Meiryo UI" panose="020B0604030504040204" pitchFamily="50" charset="-128"/>
                          <a:cs typeface="Times New Roman" panose="02020603050405020304" pitchFamily="18" charset="0"/>
                        </a:rPr>
                        <a:t>見込み合計</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92098619"/>
                  </a:ext>
                </a:extLst>
              </a:tr>
            </a:tbl>
          </a:graphicData>
        </a:graphic>
      </p:graphicFrame>
      <p:sp>
        <p:nvSpPr>
          <p:cNvPr id="3" name="テキスト ボックス 2">
            <a:extLst>
              <a:ext uri="{FF2B5EF4-FFF2-40B4-BE49-F238E27FC236}">
                <a16:creationId xmlns:a16="http://schemas.microsoft.com/office/drawing/2014/main" id="{6C5D085D-2FB1-4014-CC76-73D147F0F521}"/>
              </a:ext>
            </a:extLst>
          </p:cNvPr>
          <p:cNvSpPr txBox="1"/>
          <p:nvPr/>
        </p:nvSpPr>
        <p:spPr>
          <a:xfrm>
            <a:off x="7281537" y="1205341"/>
            <a:ext cx="615553" cy="184666"/>
          </a:xfrm>
          <a:prstGeom prst="rect">
            <a:avLst/>
          </a:prstGeom>
          <a:noFill/>
        </p:spPr>
        <p:txBody>
          <a:bodyPr wrap="none" lIns="0" tIns="0" rIns="0" bIns="0" rtlCol="0">
            <a:spAutoFit/>
          </a:bodyPr>
          <a:lstStyle/>
          <a:p>
            <a:pPr algn="l">
              <a:spcAft>
                <a:spcPts val="300"/>
              </a:spcAft>
            </a:pPr>
            <a:r>
              <a:rPr kumimoji="1" lang="ja-JP" altLang="en-US" sz="1200">
                <a:latin typeface="Meiryo UI" panose="020B0604030504040204" pitchFamily="50" charset="-128"/>
                <a:ea typeface="Meiryo UI" panose="020B0604030504040204" pitchFamily="50" charset="-128"/>
              </a:rPr>
              <a:t>単位：円</a:t>
            </a:r>
          </a:p>
        </p:txBody>
      </p:sp>
      <p:graphicFrame>
        <p:nvGraphicFramePr>
          <p:cNvPr id="5" name="表 4">
            <a:extLst>
              <a:ext uri="{FF2B5EF4-FFF2-40B4-BE49-F238E27FC236}">
                <a16:creationId xmlns:a16="http://schemas.microsoft.com/office/drawing/2014/main" id="{565BF075-6596-25C3-23C0-1B8AF8E2BE9F}"/>
              </a:ext>
            </a:extLst>
          </p:cNvPr>
          <p:cNvGraphicFramePr>
            <a:graphicFrameLocks noGrp="1"/>
          </p:cNvGraphicFramePr>
          <p:nvPr>
            <p:extLst>
              <p:ext uri="{D42A27DB-BD31-4B8C-83A1-F6EECF244321}">
                <p14:modId xmlns:p14="http://schemas.microsoft.com/office/powerpoint/2010/main" val="3865947304"/>
              </p:ext>
            </p:extLst>
          </p:nvPr>
        </p:nvGraphicFramePr>
        <p:xfrm>
          <a:off x="8286394" y="1435650"/>
          <a:ext cx="3749606" cy="4923048"/>
        </p:xfrm>
        <a:graphic>
          <a:graphicData uri="http://schemas.openxmlformats.org/drawingml/2006/table">
            <a:tbl>
              <a:tblPr firstRow="1" firstCol="1" bandRow="1">
                <a:tableStyleId>{5940675A-B579-460E-94D1-54222C63F5DA}</a:tableStyleId>
              </a:tblPr>
              <a:tblGrid>
                <a:gridCol w="1169333">
                  <a:extLst>
                    <a:ext uri="{9D8B030D-6E8A-4147-A177-3AD203B41FA5}">
                      <a16:colId xmlns:a16="http://schemas.microsoft.com/office/drawing/2014/main" val="752954938"/>
                    </a:ext>
                  </a:extLst>
                </a:gridCol>
                <a:gridCol w="2580273">
                  <a:extLst>
                    <a:ext uri="{9D8B030D-6E8A-4147-A177-3AD203B41FA5}">
                      <a16:colId xmlns:a16="http://schemas.microsoft.com/office/drawing/2014/main" val="1654801076"/>
                    </a:ext>
                  </a:extLst>
                </a:gridCol>
              </a:tblGrid>
              <a:tr h="686588">
                <a:tc>
                  <a:txBody>
                    <a:bodyPr/>
                    <a:lstStyle/>
                    <a:p>
                      <a:pPr algn="just"/>
                      <a:r>
                        <a:rPr lang="ja-JP" altLang="en-US" sz="1200" b="1" kern="100">
                          <a:effectLst/>
                          <a:latin typeface="Meiryo UI" panose="020B0604030504040204" pitchFamily="50" charset="-128"/>
                          <a:ea typeface="Meiryo UI" panose="020B0604030504040204" pitchFamily="50" charset="-128"/>
                        </a:rPr>
                        <a:t>間接補助事業に要する経費</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うち補助金充当見込み</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787066">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概算払い</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kern="100">
                          <a:effectLst/>
                          <a:latin typeface="Meiryo UI" panose="020B0604030504040204" pitchFamily="50" charset="-128"/>
                          <a:ea typeface="Meiryo UI" panose="020B0604030504040204" pitchFamily="50" charset="-128"/>
                        </a:rPr>
                        <a:t>精算払までの期間は、自己資金で支弁予定</a:t>
                      </a:r>
                    </a:p>
                    <a:p>
                      <a:pPr algn="just"/>
                      <a:r>
                        <a:rPr lang="en-US" altLang="ja-JP" sz="1200" kern="100">
                          <a:effectLst/>
                          <a:latin typeface="Meiryo UI" panose="020B0604030504040204" pitchFamily="50" charset="-128"/>
                          <a:ea typeface="Meiryo UI" panose="020B0604030504040204" pitchFamily="50" charset="-128"/>
                        </a:rPr>
                        <a:t>or</a:t>
                      </a:r>
                      <a:r>
                        <a:rPr lang="ja-JP" altLang="en-US" sz="1200" kern="100">
                          <a:effectLst/>
                          <a:latin typeface="Meiryo UI" panose="020B0604030504040204" pitchFamily="50" charset="-128"/>
                          <a:ea typeface="Meiryo UI" panose="020B0604030504040204" pitchFamily="50" charset="-128"/>
                        </a:rPr>
                        <a:t>　自己資金での立替えが困難なことから●年●月での概算払の要望有</a:t>
                      </a: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金融機関等からの借入予定額</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19750313"/>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借入条件</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altLang="en-US" sz="1200" kern="100">
                          <a:effectLst/>
                          <a:latin typeface="Meiryo UI" panose="020B0604030504040204" pitchFamily="50" charset="-128"/>
                          <a:ea typeface="Meiryo UI" panose="020B0604030504040204" pitchFamily="50" charset="-128"/>
                          <a:cs typeface="Times New Roman" panose="02020603050405020304" pitchFamily="18" charset="0"/>
                        </a:rPr>
                        <a:t>接補助事業取得財産の担保予定　　　有・無</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95074773"/>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自己資金充当額</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23130127"/>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収入金</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41099786"/>
                  </a:ext>
                </a:extLst>
              </a:tr>
            </a:tbl>
          </a:graphicData>
        </a:graphic>
      </p:graphicFrame>
      <p:sp>
        <p:nvSpPr>
          <p:cNvPr id="7" name="テキスト ボックス 6">
            <a:extLst>
              <a:ext uri="{FF2B5EF4-FFF2-40B4-BE49-F238E27FC236}">
                <a16:creationId xmlns:a16="http://schemas.microsoft.com/office/drawing/2014/main" id="{3FC1021E-B24E-1ED8-9B9E-81484606473C}"/>
              </a:ext>
            </a:extLst>
          </p:cNvPr>
          <p:cNvSpPr txBox="1"/>
          <p:nvPr/>
        </p:nvSpPr>
        <p:spPr>
          <a:xfrm>
            <a:off x="8265611" y="1226572"/>
            <a:ext cx="615553" cy="184666"/>
          </a:xfrm>
          <a:prstGeom prst="rect">
            <a:avLst/>
          </a:prstGeom>
          <a:noFill/>
        </p:spPr>
        <p:txBody>
          <a:bodyPr wrap="none" lIns="0" tIns="0" rIns="0" bIns="0" rtlCol="0">
            <a:spAutoFit/>
          </a:bodyPr>
          <a:lstStyle/>
          <a:p>
            <a:pPr algn="l">
              <a:spcAft>
                <a:spcPts val="300"/>
              </a:spcAft>
            </a:pPr>
            <a:r>
              <a:rPr kumimoji="1" lang="ja-JP" altLang="en-US" sz="1200" b="1">
                <a:latin typeface="Meiryo UI" panose="020B0604030504040204" pitchFamily="50" charset="-128"/>
                <a:ea typeface="Meiryo UI" panose="020B0604030504040204" pitchFamily="50" charset="-128"/>
              </a:rPr>
              <a:t>資金計画</a:t>
            </a:r>
          </a:p>
        </p:txBody>
      </p:sp>
      <p:cxnSp>
        <p:nvCxnSpPr>
          <p:cNvPr id="9" name="直線コネクタ 8">
            <a:extLst>
              <a:ext uri="{FF2B5EF4-FFF2-40B4-BE49-F238E27FC236}">
                <a16:creationId xmlns:a16="http://schemas.microsoft.com/office/drawing/2014/main" id="{408C0DBD-22F3-E98A-895A-4CE95AE6FBFE}"/>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7AB12CE4-97BB-2F2A-E83E-CE424E8CBDE3}"/>
              </a:ext>
            </a:extLst>
          </p:cNvPr>
          <p:cNvSpPr/>
          <p:nvPr/>
        </p:nvSpPr>
        <p:spPr>
          <a:xfrm>
            <a:off x="2152432" y="2390235"/>
            <a:ext cx="7868093" cy="35764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公募申請時点での見込みを記載すること。（採択後、事務局と調整した上で決定することとなる。）</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複数年度事業にて申請する場合は、年度ごとに分けて記載すること。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募集要領の「</a:t>
            </a:r>
            <a:r>
              <a:rPr kumimoji="1" lang="en-US" altLang="ja-JP" sz="1400" dirty="0">
                <a:solidFill>
                  <a:srgbClr val="FF0000"/>
                </a:solidFill>
                <a:latin typeface="Meiryo UI" panose="020B0604030504040204" pitchFamily="50" charset="-128"/>
                <a:ea typeface="Meiryo UI" panose="020B0604030504040204" pitchFamily="50" charset="-128"/>
              </a:rPr>
              <a:t>Ⅲ</a:t>
            </a:r>
            <a:r>
              <a:rPr kumimoji="1" lang="ja-JP" altLang="en-US" sz="1400" dirty="0">
                <a:solidFill>
                  <a:srgbClr val="FF0000"/>
                </a:solidFill>
                <a:latin typeface="Meiryo UI" panose="020B0604030504040204" pitchFamily="50" charset="-128"/>
                <a:ea typeface="Meiryo UI" panose="020B0604030504040204" pitchFamily="50" charset="-128"/>
              </a:rPr>
              <a:t>．対象経費の区分、補助率及び限度額等」の「３．補助対象経費からの消費税額の除外」のとおり補助対象経費は、原則、消費税等を除外して計上すること。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上記経費の内訳について、支出先や支出内容が分かる形に細分化した資料を別途添付すること。様式は問わない。 </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資金計画についても記載すること。収入金については該当する場合のみ記載の上、収入金の詳細について記載すること。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ja-JP" altLang="en-US"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560579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B53DF-38C3-903E-CF89-912441146EB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9CFE828-0D2C-520C-E47F-0531F60A71C6}"/>
              </a:ext>
            </a:extLst>
          </p:cNvPr>
          <p:cNvGraphicFramePr>
            <a:graphicFrameLocks noChangeAspect="1"/>
          </p:cNvGraphicFramePr>
          <p:nvPr>
            <p:custDataLst>
              <p:tags r:id="rId1"/>
            </p:custDataLst>
            <p:extLst>
              <p:ext uri="{D42A27DB-BD31-4B8C-83A1-F6EECF244321}">
                <p14:modId xmlns:p14="http://schemas.microsoft.com/office/powerpoint/2010/main" val="5937205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5" name="think-cell data - do not delete" hidden="1">
                        <a:extLst>
                          <a:ext uri="{FF2B5EF4-FFF2-40B4-BE49-F238E27FC236}">
                            <a16:creationId xmlns:a16="http://schemas.microsoft.com/office/drawing/2014/main" id="{E9CFE828-0D2C-520C-E47F-0531F60A71C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D6A94582-D732-4409-B967-F912DC62722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sp>
        <p:nvSpPr>
          <p:cNvPr id="7" name="テキスト ボックス 6">
            <a:extLst>
              <a:ext uri="{FF2B5EF4-FFF2-40B4-BE49-F238E27FC236}">
                <a16:creationId xmlns:a16="http://schemas.microsoft.com/office/drawing/2014/main" id="{9D11B8CB-D31E-5E50-DFE6-83ADAECB86AA}"/>
              </a:ext>
            </a:extLst>
          </p:cNvPr>
          <p:cNvSpPr txBox="1"/>
          <p:nvPr/>
        </p:nvSpPr>
        <p:spPr>
          <a:xfrm>
            <a:off x="243831" y="1111872"/>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体制図</a:t>
            </a:r>
            <a:endParaRPr kumimoji="1" lang="ja-JP" altLang="en-US" sz="1400" b="1">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BF4AD267-E809-1D51-F44E-F546F4F3259F}"/>
              </a:ext>
            </a:extLst>
          </p:cNvPr>
          <p:cNvSpPr/>
          <p:nvPr/>
        </p:nvSpPr>
        <p:spPr bwMode="gray">
          <a:xfrm flipV="1">
            <a:off x="5050487" y="442203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56DBC9EF-C8CE-8E43-3151-9BEA8FD533EB}"/>
              </a:ext>
            </a:extLst>
          </p:cNvPr>
          <p:cNvSpPr/>
          <p:nvPr/>
        </p:nvSpPr>
        <p:spPr bwMode="gray">
          <a:xfrm>
            <a:off x="3359621" y="4840570"/>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D989E8B4-1737-DFF3-FDD3-7FB568C27557}"/>
              </a:ext>
            </a:extLst>
          </p:cNvPr>
          <p:cNvSpPr txBox="1"/>
          <p:nvPr/>
        </p:nvSpPr>
        <p:spPr>
          <a:xfrm>
            <a:off x="3391537" y="4621454"/>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35430F9E-B0B7-8040-248C-66CE8B996671}"/>
              </a:ext>
            </a:extLst>
          </p:cNvPr>
          <p:cNvGraphicFramePr>
            <a:graphicFrameLocks noGrp="1"/>
          </p:cNvGraphicFramePr>
          <p:nvPr>
            <p:extLst>
              <p:ext uri="{D42A27DB-BD31-4B8C-83A1-F6EECF244321}">
                <p14:modId xmlns:p14="http://schemas.microsoft.com/office/powerpoint/2010/main" val="146447496"/>
              </p:ext>
            </p:extLst>
          </p:nvPr>
        </p:nvGraphicFramePr>
        <p:xfrm>
          <a:off x="243830" y="1359396"/>
          <a:ext cx="11792169" cy="1019520"/>
        </p:xfrm>
        <a:graphic>
          <a:graphicData uri="http://schemas.openxmlformats.org/drawingml/2006/table">
            <a:tbl>
              <a:tblPr firstRow="1" firstCol="1" bandRow="1">
                <a:tableStyleId>{5940675A-B579-460E-94D1-54222C63F5DA}</a:tableStyleId>
              </a:tblPr>
              <a:tblGrid>
                <a:gridCol w="2080270">
                  <a:extLst>
                    <a:ext uri="{9D8B030D-6E8A-4147-A177-3AD203B41FA5}">
                      <a16:colId xmlns:a16="http://schemas.microsoft.com/office/drawing/2014/main" val="1085450154"/>
                    </a:ext>
                  </a:extLst>
                </a:gridCol>
                <a:gridCol w="2247900">
                  <a:extLst>
                    <a:ext uri="{9D8B030D-6E8A-4147-A177-3AD203B41FA5}">
                      <a16:colId xmlns:a16="http://schemas.microsoft.com/office/drawing/2014/main" val="1817501550"/>
                    </a:ext>
                  </a:extLst>
                </a:gridCol>
                <a:gridCol w="7463999">
                  <a:extLst>
                    <a:ext uri="{9D8B030D-6E8A-4147-A177-3AD203B41FA5}">
                      <a16:colId xmlns:a16="http://schemas.microsoft.com/office/drawing/2014/main" val="149267899"/>
                    </a:ext>
                  </a:extLst>
                </a:gridCol>
              </a:tblGrid>
              <a:tr h="0">
                <a:tc>
                  <a:txBody>
                    <a:bodyPr/>
                    <a:lstStyle/>
                    <a:p>
                      <a:pPr algn="just"/>
                      <a:r>
                        <a:rPr lang="ja-JP" altLang="en-US" sz="1200" b="1" kern="100">
                          <a:effectLst/>
                          <a:latin typeface="Meiryo UI" panose="020B0604030504040204" pitchFamily="50" charset="-128"/>
                          <a:ea typeface="Meiryo UI" panose="020B0604030504040204" pitchFamily="50" charset="-128"/>
                        </a:rPr>
                        <a:t>外注・委託先</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100" b="1" kern="100">
                          <a:effectLst/>
                          <a:latin typeface="Meiryo UI" panose="020B0604030504040204" pitchFamily="50" charset="-128"/>
                          <a:ea typeface="Meiryo UI" panose="020B0604030504040204" pitchFamily="50" charset="-128"/>
                          <a:cs typeface="Times New Roman" panose="02020603050405020304" pitchFamily="18" charset="0"/>
                        </a:rPr>
                        <a:t>外注費・委託費</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b="1" kern="100">
                          <a:effectLst/>
                          <a:latin typeface="Meiryo UI" panose="020B0604030504040204" pitchFamily="50" charset="-128"/>
                          <a:ea typeface="Meiryo UI" panose="020B0604030504040204" pitchFamily="50" charset="-128"/>
                        </a:rPr>
                        <a:t>外注・委託内容</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cxnSp>
        <p:nvCxnSpPr>
          <p:cNvPr id="2" name="直線コネクタ 1">
            <a:extLst>
              <a:ext uri="{FF2B5EF4-FFF2-40B4-BE49-F238E27FC236}">
                <a16:creationId xmlns:a16="http://schemas.microsoft.com/office/drawing/2014/main" id="{8D51886A-C901-B1FB-C23D-38D38BEB7DC3}"/>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B84AE3FD-6969-25C6-13D2-3F5ED912E271}"/>
              </a:ext>
            </a:extLst>
          </p:cNvPr>
          <p:cNvSpPr/>
          <p:nvPr/>
        </p:nvSpPr>
        <p:spPr>
          <a:xfrm>
            <a:off x="2152432" y="2390236"/>
            <a:ext cx="7868093" cy="2191000"/>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外注、委託を予定しているのであればその内容を記載すること。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公募申請時点での見込み額を記載すること。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479344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68691EB-BE4D-AFC7-2DEF-190E8BCB99FE}"/>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4800">
                <a:solidFill>
                  <a:prstClr val="black"/>
                </a:solidFill>
                <a:latin typeface="Meiryo UI" panose="020B0604030504040204" pitchFamily="50" charset="-128"/>
                <a:ea typeface="Meiryo UI" panose="020B0604030504040204" pitchFamily="50" charset="-128"/>
              </a:rPr>
              <a:t>１ー１</a:t>
            </a:r>
            <a:r>
              <a:rPr lang="en-US" altLang="ja-JP" sz="4800">
                <a:solidFill>
                  <a:prstClr val="black"/>
                </a:solidFill>
                <a:latin typeface="Meiryo UI" panose="020B0604030504040204" pitchFamily="50" charset="-128"/>
                <a:ea typeface="Meiryo UI" panose="020B0604030504040204" pitchFamily="50" charset="-128"/>
              </a:rPr>
              <a:t>.</a:t>
            </a:r>
            <a:r>
              <a:rPr kumimoji="1" lang="en-US" altLang="ja-JP" sz="4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4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（実施項目）</a:t>
            </a:r>
          </a:p>
        </p:txBody>
      </p:sp>
      <p:sp>
        <p:nvSpPr>
          <p:cNvPr id="6" name="テキスト ボックス 5">
            <a:extLst>
              <a:ext uri="{FF2B5EF4-FFF2-40B4-BE49-F238E27FC236}">
                <a16:creationId xmlns:a16="http://schemas.microsoft.com/office/drawing/2014/main" id="{A6A6D7FA-CDA0-0B88-6428-A75894712B94}"/>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3600">
                <a:solidFill>
                  <a:schemeClr val="tx1"/>
                </a:solidFill>
                <a:latin typeface="Meiryo UI" panose="020B0604030504040204" pitchFamily="50" charset="-128"/>
                <a:ea typeface="Meiryo UI" panose="020B0604030504040204" pitchFamily="50" charset="-128"/>
              </a:rPr>
              <a:t>@@@</a:t>
            </a:r>
            <a:r>
              <a:rPr kumimoji="1" lang="ja-JP" altLang="en-US" sz="3600">
                <a:solidFill>
                  <a:schemeClr val="tx1"/>
                </a:solidFill>
                <a:latin typeface="Meiryo UI" panose="020B0604030504040204" pitchFamily="50" charset="-128"/>
                <a:ea typeface="Meiryo UI" panose="020B0604030504040204" pitchFamily="50" charset="-128"/>
              </a:rPr>
              <a:t>（幹事会社の社名）</a:t>
            </a:r>
          </a:p>
        </p:txBody>
      </p:sp>
      <p:sp>
        <p:nvSpPr>
          <p:cNvPr id="7" name="正方形/長方形 6">
            <a:extLst>
              <a:ext uri="{FF2B5EF4-FFF2-40B4-BE49-F238E27FC236}">
                <a16:creationId xmlns:a16="http://schemas.microsoft.com/office/drawing/2014/main" id="{D0B3D09D-C9C4-6E47-BF0B-8D70BD05320C}"/>
              </a:ext>
            </a:extLst>
          </p:cNvPr>
          <p:cNvSpPr/>
          <p:nvPr/>
        </p:nvSpPr>
        <p:spPr>
          <a:xfrm>
            <a:off x="5865439" y="1961968"/>
            <a:ext cx="6136744" cy="2900318"/>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●提案する取組において、実施項目</a:t>
            </a:r>
            <a:r>
              <a:rPr kumimoji="1" lang="ja-JP" altLang="en-US" sz="1400" dirty="0">
                <a:solidFill>
                  <a:schemeClr val="tx1"/>
                </a:solidFill>
                <a:latin typeface="Meiryo UI" panose="020B0604030504040204" pitchFamily="50" charset="-128"/>
                <a:ea typeface="Meiryo UI" panose="020B0604030504040204" pitchFamily="50" charset="-128"/>
              </a:rPr>
              <a:t>が１つの場合</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・本ページから「２．産業競争力強化への貢献・実用化に関する内容」以前までを削除してください。</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●提案する取組において、実施項目</a:t>
            </a:r>
            <a:r>
              <a:rPr kumimoji="1" lang="ja-JP" altLang="en-US" sz="1400" dirty="0">
                <a:solidFill>
                  <a:schemeClr val="tx1"/>
                </a:solidFill>
                <a:latin typeface="Meiryo UI" panose="020B0604030504040204" pitchFamily="50" charset="-128"/>
                <a:ea typeface="Meiryo UI" panose="020B0604030504040204" pitchFamily="50" charset="-128"/>
              </a:rPr>
              <a:t>が</a:t>
            </a:r>
            <a:r>
              <a:rPr kumimoji="1" lang="en-US" altLang="ja-JP" sz="1400" dirty="0">
                <a:solidFill>
                  <a:schemeClr val="tx1"/>
                </a:solidFill>
                <a:latin typeface="Meiryo UI" panose="020B0604030504040204" pitchFamily="50" charset="-128"/>
                <a:ea typeface="Meiryo UI" panose="020B0604030504040204" pitchFamily="50" charset="-128"/>
              </a:rPr>
              <a:t>2</a:t>
            </a:r>
            <a:r>
              <a:rPr kumimoji="1" lang="ja-JP" altLang="en-US" sz="1400" dirty="0">
                <a:solidFill>
                  <a:schemeClr val="tx1"/>
                </a:solidFill>
                <a:latin typeface="Meiryo UI" panose="020B0604030504040204" pitchFamily="50" charset="-128"/>
                <a:ea typeface="Meiryo UI" panose="020B0604030504040204" pitchFamily="50" charset="-128"/>
              </a:rPr>
              <a:t>以上ある場合</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・実施項目の分だけ１－１、１－２、１－３</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と連番で作成してください。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・実施項目ごとに細分化した内容を次ページ以降の「（１）間接補助事業の実施内容及び方法、（２）実施体制、（３）実施スケジュール、</a:t>
            </a:r>
            <a:r>
              <a:rPr kumimoji="1" lang="zh-TW" altLang="en-US" sz="1400" dirty="0">
                <a:solidFill>
                  <a:schemeClr val="tx1"/>
                </a:solidFill>
                <a:latin typeface="Meiryo UI" panose="020B0604030504040204" pitchFamily="50" charset="-128"/>
                <a:ea typeface="Meiryo UI" panose="020B0604030504040204" pitchFamily="50" charset="-128"/>
              </a:rPr>
              <a:t>（４）補助金見込額等</a:t>
            </a:r>
            <a:r>
              <a:rPr kumimoji="1" lang="ja-JP" altLang="en-US" sz="1400" dirty="0">
                <a:solidFill>
                  <a:schemeClr val="tx1"/>
                </a:solidFill>
                <a:latin typeface="Meiryo UI" panose="020B0604030504040204" pitchFamily="50" charset="-128"/>
                <a:ea typeface="Meiryo UI" panose="020B0604030504040204" pitchFamily="50" charset="-128"/>
              </a:rPr>
              <a:t>」に沿って記載してください。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前ページまで</a:t>
            </a:r>
            <a:r>
              <a:rPr lang="ja-JP" altLang="en-US" sz="1400" dirty="0">
                <a:solidFill>
                  <a:schemeClr val="tx1"/>
                </a:solidFill>
                <a:latin typeface="Meiryo UI" panose="020B0604030504040204" pitchFamily="50" charset="-128"/>
                <a:ea typeface="Meiryo UI" panose="020B0604030504040204" pitchFamily="50" charset="-128"/>
              </a:rPr>
              <a:t>の</a:t>
            </a:r>
            <a:r>
              <a:rPr kumimoji="1" lang="ja-JP" altLang="en-US" sz="1400" dirty="0">
                <a:solidFill>
                  <a:schemeClr val="tx1"/>
                </a:solidFill>
                <a:latin typeface="Meiryo UI" panose="020B0604030504040204" pitchFamily="50" charset="-128"/>
                <a:ea typeface="Meiryo UI" panose="020B0604030504040204" pitchFamily="50" charset="-128"/>
              </a:rPr>
              <a:t>（１）～（４）は総括の扱いとなります。</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 name="Rectangle 4">
            <a:extLst>
              <a:ext uri="{FF2B5EF4-FFF2-40B4-BE49-F238E27FC236}">
                <a16:creationId xmlns:a16="http://schemas.microsoft.com/office/drawing/2014/main" id="{314A17E0-3EC7-C94D-B4BE-A89BE1599AC3}"/>
              </a:ext>
            </a:extLst>
          </p:cNvPr>
          <p:cNvSpPr/>
          <p:nvPr>
            <p:custDataLst>
              <p:tags r:id="rId3"/>
            </p:custDataLst>
          </p:nvPr>
        </p:nvSpPr>
        <p:spPr>
          <a:xfrm>
            <a:off x="927120" y="-337755"/>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lang="ja-JP" altLang="en-US" sz="4400">
                <a:solidFill>
                  <a:schemeClr val="tx1"/>
                </a:solidFill>
                <a:latin typeface="Meiryo UI" panose="020B0604030504040204" pitchFamily="50" charset="-128"/>
                <a:ea typeface="Meiryo UI" panose="020B0604030504040204" pitchFamily="50" charset="-128"/>
              </a:rPr>
              <a:t>１．間接補助事業の実施内容及び方法</a:t>
            </a:r>
          </a:p>
        </p:txBody>
      </p:sp>
    </p:spTree>
    <p:custDataLst>
      <p:tags r:id="rId1"/>
    </p:custDataLst>
    <p:extLst>
      <p:ext uri="{BB962C8B-B14F-4D97-AF65-F5344CB8AC3E}">
        <p14:creationId xmlns:p14="http://schemas.microsoft.com/office/powerpoint/2010/main" val="1558444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86C64-619E-60BC-AD44-393F3F03227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ADD2717F-20D5-5C9C-9918-AA1BE513B51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（１）間接補助事業の実施内容及び方法</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D44F424F-0AE0-CD7C-99B0-1B1661E32EDD}"/>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事業の実施内容・方法</a:t>
            </a:r>
            <a:endParaRPr kumimoji="1" lang="en-US" altLang="ja-JP">
              <a:solidFill>
                <a:schemeClr val="tx1"/>
              </a:solidFill>
            </a:endParaRPr>
          </a:p>
        </p:txBody>
      </p:sp>
      <p:cxnSp>
        <p:nvCxnSpPr>
          <p:cNvPr id="21" name="直線コネクタ 20">
            <a:extLst>
              <a:ext uri="{FF2B5EF4-FFF2-40B4-BE49-F238E27FC236}">
                <a16:creationId xmlns:a16="http://schemas.microsoft.com/office/drawing/2014/main" id="{15006407-562F-A9D2-E2CF-0948FC92C6D8}"/>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5F2695F2-AFE7-918B-30EC-FD27AE98C10D}"/>
              </a:ext>
            </a:extLst>
          </p:cNvPr>
          <p:cNvSpPr/>
          <p:nvPr/>
        </p:nvSpPr>
        <p:spPr>
          <a:xfrm>
            <a:off x="2152432" y="2390235"/>
            <a:ext cx="7868093" cy="35764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実施内容は、項目を細分化し具体的に記載すること。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実施内容は、</a:t>
            </a:r>
            <a:r>
              <a:rPr lang="ja-JP" altLang="en-US" sz="1400" dirty="0">
                <a:solidFill>
                  <a:srgbClr val="FF0000"/>
                </a:solidFill>
                <a:latin typeface="Meiryo UI" panose="020B0604030504040204" pitchFamily="50" charset="-128"/>
                <a:ea typeface="Meiryo UI" panose="020B0604030504040204" pitchFamily="50" charset="-128"/>
              </a:rPr>
              <a:t>募集要領の「</a:t>
            </a:r>
            <a:r>
              <a:rPr lang="en-US" altLang="ja-JP" sz="1400" dirty="0">
                <a:solidFill>
                  <a:srgbClr val="FF0000"/>
                </a:solidFill>
                <a:latin typeface="Meiryo UI" panose="020B0604030504040204" pitchFamily="50" charset="-128"/>
                <a:ea typeface="Meiryo UI" panose="020B0604030504040204" pitchFamily="50" charset="-128"/>
              </a:rPr>
              <a:t>Ⅱ </a:t>
            </a:r>
            <a:r>
              <a:rPr lang="ja-JP" altLang="en-US" sz="1400" dirty="0">
                <a:solidFill>
                  <a:srgbClr val="FF0000"/>
                </a:solidFill>
                <a:latin typeface="Meiryo UI" panose="020B0604030504040204" pitchFamily="50" charset="-128"/>
                <a:ea typeface="Meiryo UI" panose="020B0604030504040204" pitchFamily="50" charset="-128"/>
              </a:rPr>
              <a:t>補助対象＞２ 対象事業の要件」に沿って、「①次世代革新炉の技術開発」、「②次世代革新炉の開発・建設に向けた原子力産業基盤強化」のいずれか（またはその両方）に該当することを明記し、募集要領（表１）に掲げる技術項目の該当項目とその内容を具体的に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実施方法は、実施内容を実現するための具体的な方法・成果目標（</a:t>
            </a:r>
            <a:r>
              <a:rPr lang="en-US" altLang="ja-JP" sz="1400" dirty="0">
                <a:solidFill>
                  <a:srgbClr val="FF0000"/>
                </a:solidFill>
                <a:latin typeface="Meiryo UI" panose="020B0604030504040204" pitchFamily="50" charset="-128"/>
                <a:ea typeface="Meiryo UI" panose="020B0604030504040204" pitchFamily="50" charset="-128"/>
              </a:rPr>
              <a:t>TRL</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KPI</a:t>
            </a:r>
            <a:r>
              <a:rPr lang="ja-JP" altLang="en-US" sz="1400" dirty="0">
                <a:solidFill>
                  <a:srgbClr val="FF0000"/>
                </a:solidFill>
                <a:latin typeface="Meiryo UI" panose="020B0604030504040204" pitchFamily="50" charset="-128"/>
                <a:ea typeface="Meiryo UI" panose="020B0604030504040204" pitchFamily="50" charset="-128"/>
              </a:rPr>
              <a:t>等）を細分化した項目ごとに記載すること。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記載にあたっては、以下についても明記すること。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独自性・新規性・他社に対する優位性</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本事業の成果を高めるための効果的な工夫</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510491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EB786-973A-20B4-A415-01662D0DF84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F1C04CB-ACB6-9ECE-FED7-383BF5EC1D3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5" name="think-cell data - do not delete" hidden="1">
                        <a:extLst>
                          <a:ext uri="{FF2B5EF4-FFF2-40B4-BE49-F238E27FC236}">
                            <a16:creationId xmlns:a16="http://schemas.microsoft.com/office/drawing/2014/main" id="{8F1C04CB-ACB6-9ECE-FED7-383BF5EC1D3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43094663-B67D-576B-F1E2-016577BB6E56}"/>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（２）実施体制</a:t>
            </a:r>
            <a:endParaRPr kumimoji="1" lang="en-US" altLang="ja-JP" sz="2000">
              <a:solidFill>
                <a:schemeClr val="tx1">
                  <a:lumMod val="50000"/>
                  <a:lumOff val="50000"/>
                </a:schemeClr>
              </a:solidFill>
            </a:endParaRPr>
          </a:p>
        </p:txBody>
      </p:sp>
      <p:cxnSp>
        <p:nvCxnSpPr>
          <p:cNvPr id="21" name="直線コネクタ 20">
            <a:extLst>
              <a:ext uri="{FF2B5EF4-FFF2-40B4-BE49-F238E27FC236}">
                <a16:creationId xmlns:a16="http://schemas.microsoft.com/office/drawing/2014/main" id="{5BDB2D12-6226-CE84-26A0-AD3F8225C48E}"/>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4D411E9A-D710-B76A-A9B3-C44087F2110A}"/>
              </a:ext>
            </a:extLst>
          </p:cNvPr>
          <p:cNvGraphicFramePr>
            <a:graphicFrameLocks noGrp="1"/>
          </p:cNvGraphicFramePr>
          <p:nvPr/>
        </p:nvGraphicFramePr>
        <p:xfrm>
          <a:off x="243831" y="1216098"/>
          <a:ext cx="5760000" cy="1087904"/>
        </p:xfrm>
        <a:graphic>
          <a:graphicData uri="http://schemas.openxmlformats.org/drawingml/2006/table">
            <a:tbl>
              <a:tblPr firstRow="1" firstCol="1" bandRow="1">
                <a:tableStyleId>{5940675A-B579-460E-94D1-54222C63F5DA}</a:tableStyleId>
              </a:tblPr>
              <a:tblGrid>
                <a:gridCol w="1191181">
                  <a:extLst>
                    <a:ext uri="{9D8B030D-6E8A-4147-A177-3AD203B41FA5}">
                      <a16:colId xmlns:a16="http://schemas.microsoft.com/office/drawing/2014/main" val="752954938"/>
                    </a:ext>
                  </a:extLst>
                </a:gridCol>
                <a:gridCol w="4568819">
                  <a:extLst>
                    <a:ext uri="{9D8B030D-6E8A-4147-A177-3AD203B41FA5}">
                      <a16:colId xmlns:a16="http://schemas.microsoft.com/office/drawing/2014/main" val="1654801076"/>
                    </a:ext>
                  </a:extLst>
                </a:gridCol>
              </a:tblGrid>
              <a:tr h="213067">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213067">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578144">
                <a:tc>
                  <a:txBody>
                    <a:bodyPr/>
                    <a:lstStyle/>
                    <a:p>
                      <a:pPr algn="just"/>
                      <a:r>
                        <a:rPr lang="ja-JP" sz="1200" b="1" kern="100">
                          <a:effectLst/>
                          <a:latin typeface="Meiryo UI" panose="020B0604030504040204" pitchFamily="50" charset="-128"/>
                          <a:ea typeface="Meiryo UI" panose="020B0604030504040204" pitchFamily="50" charset="-128"/>
                        </a:rPr>
                        <a:t>略歴</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bl>
          </a:graphicData>
        </a:graphic>
      </p:graphicFrame>
      <p:graphicFrame>
        <p:nvGraphicFramePr>
          <p:cNvPr id="3" name="表 2">
            <a:extLst>
              <a:ext uri="{FF2B5EF4-FFF2-40B4-BE49-F238E27FC236}">
                <a16:creationId xmlns:a16="http://schemas.microsoft.com/office/drawing/2014/main" id="{BC3DF256-F27F-36D7-BDD7-89DB27854D5B}"/>
              </a:ext>
            </a:extLst>
          </p:cNvPr>
          <p:cNvGraphicFramePr>
            <a:graphicFrameLocks noGrp="1"/>
          </p:cNvGraphicFramePr>
          <p:nvPr/>
        </p:nvGraphicFramePr>
        <p:xfrm>
          <a:off x="6287392" y="1216098"/>
          <a:ext cx="5760000" cy="1019520"/>
        </p:xfrm>
        <a:graphic>
          <a:graphicData uri="http://schemas.openxmlformats.org/drawingml/2006/table">
            <a:tbl>
              <a:tblPr firstRow="1" firstCol="1" bandRow="1">
                <a:tableStyleId>{5940675A-B579-460E-94D1-54222C63F5DA}</a:tableStyleId>
              </a:tblPr>
              <a:tblGrid>
                <a:gridCol w="1193718">
                  <a:extLst>
                    <a:ext uri="{9D8B030D-6E8A-4147-A177-3AD203B41FA5}">
                      <a16:colId xmlns:a16="http://schemas.microsoft.com/office/drawing/2014/main" val="1085450154"/>
                    </a:ext>
                  </a:extLst>
                </a:gridCol>
                <a:gridCol w="1906265">
                  <a:extLst>
                    <a:ext uri="{9D8B030D-6E8A-4147-A177-3AD203B41FA5}">
                      <a16:colId xmlns:a16="http://schemas.microsoft.com/office/drawing/2014/main" val="2743507825"/>
                    </a:ext>
                  </a:extLst>
                </a:gridCol>
                <a:gridCol w="2660017">
                  <a:extLst>
                    <a:ext uri="{9D8B030D-6E8A-4147-A177-3AD203B41FA5}">
                      <a16:colId xmlns:a16="http://schemas.microsoft.com/office/drawing/2014/main" val="149267899"/>
                    </a:ext>
                  </a:extLst>
                </a:gridCol>
              </a:tblGrid>
              <a:tr h="0">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業務内容・役割</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sp>
        <p:nvSpPr>
          <p:cNvPr id="7" name="テキスト ボックス 6">
            <a:extLst>
              <a:ext uri="{FF2B5EF4-FFF2-40B4-BE49-F238E27FC236}">
                <a16:creationId xmlns:a16="http://schemas.microsoft.com/office/drawing/2014/main" id="{D4AA5E49-6285-E122-1259-14F633DFCB1A}"/>
              </a:ext>
            </a:extLst>
          </p:cNvPr>
          <p:cNvSpPr txBox="1"/>
          <p:nvPr/>
        </p:nvSpPr>
        <p:spPr>
          <a:xfrm>
            <a:off x="243831" y="947767"/>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実施責任者</a:t>
            </a:r>
            <a:endParaRPr kumimoji="1" lang="ja-JP" altLang="en-US" sz="1400" b="1">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28770012-0164-5F4D-7C76-7623A8D55862}"/>
              </a:ext>
            </a:extLst>
          </p:cNvPr>
          <p:cNvSpPr txBox="1"/>
          <p:nvPr/>
        </p:nvSpPr>
        <p:spPr>
          <a:xfrm>
            <a:off x="6287392" y="947767"/>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実施者（計●名）</a:t>
            </a:r>
            <a:endParaRPr kumimoji="1" lang="ja-JP" altLang="en-US" sz="1400" b="1">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6B77EEB0-1983-784C-7D16-8FD8394CFADA}"/>
              </a:ext>
            </a:extLst>
          </p:cNvPr>
          <p:cNvSpPr/>
          <p:nvPr/>
        </p:nvSpPr>
        <p:spPr bwMode="gray">
          <a:xfrm>
            <a:off x="180000"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5DE308E-FEE5-B29B-5FBB-A10DD00F436F}"/>
              </a:ext>
            </a:extLst>
          </p:cNvPr>
          <p:cNvSpPr/>
          <p:nvPr/>
        </p:nvSpPr>
        <p:spPr bwMode="gray">
          <a:xfrm>
            <a:off x="6200945"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2" name="二等辺三角形 11">
            <a:extLst>
              <a:ext uri="{FF2B5EF4-FFF2-40B4-BE49-F238E27FC236}">
                <a16:creationId xmlns:a16="http://schemas.microsoft.com/office/drawing/2014/main" id="{B039E4E1-AD71-D44B-33E2-DD78055DB0C2}"/>
              </a:ext>
            </a:extLst>
          </p:cNvPr>
          <p:cNvSpPr/>
          <p:nvPr/>
        </p:nvSpPr>
        <p:spPr bwMode="gray">
          <a:xfrm flipV="1">
            <a:off x="2254124" y="481847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49905C98-DCA2-DFFC-FE9C-77410A149745}"/>
              </a:ext>
            </a:extLst>
          </p:cNvPr>
          <p:cNvSpPr/>
          <p:nvPr/>
        </p:nvSpPr>
        <p:spPr bwMode="gray">
          <a:xfrm flipV="1">
            <a:off x="8524011" y="4805872"/>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6FCBACB0-CD74-5A7B-2006-22E076C1ECE3}"/>
              </a:ext>
            </a:extLst>
          </p:cNvPr>
          <p:cNvSpPr txBox="1"/>
          <p:nvPr/>
        </p:nvSpPr>
        <p:spPr>
          <a:xfrm>
            <a:off x="211916" y="5017902"/>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6FB1BC21-4033-D869-D21C-1A819DD3B29A}"/>
              </a:ext>
            </a:extLst>
          </p:cNvPr>
          <p:cNvSpPr txBox="1"/>
          <p:nvPr/>
        </p:nvSpPr>
        <p:spPr>
          <a:xfrm>
            <a:off x="6200945" y="4995975"/>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055B5417-2AF1-7F52-CC3F-73D6D53695F8}"/>
              </a:ext>
            </a:extLst>
          </p:cNvPr>
          <p:cNvSpPr/>
          <p:nvPr/>
        </p:nvSpPr>
        <p:spPr>
          <a:xfrm>
            <a:off x="2152432" y="2390236"/>
            <a:ext cx="7868093" cy="2191000"/>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実施責任者、実施者の概要・人数・業務内容・役割分担を記載すること。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53053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B53DF-38C3-903E-CF89-912441146EBC}"/>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D0C544BC-B4F0-E8C8-6FBD-A0EEB786E196}"/>
              </a:ext>
            </a:extLst>
          </p:cNvPr>
          <p:cNvPicPr>
            <a:picLocks noChangeAspect="1"/>
          </p:cNvPicPr>
          <p:nvPr/>
        </p:nvPicPr>
        <p:blipFill>
          <a:blip r:embed="rId4">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a:stretch/>
        </p:blipFill>
        <p:spPr bwMode="auto">
          <a:xfrm>
            <a:off x="1597186" y="1074398"/>
            <a:ext cx="9234171" cy="5340033"/>
          </a:xfrm>
          <a:prstGeom prst="rect">
            <a:avLst/>
          </a:prstGeom>
          <a:noFill/>
          <a:ln>
            <a:noFill/>
          </a:ln>
        </p:spPr>
      </p:pic>
      <p:graphicFrame>
        <p:nvGraphicFramePr>
          <p:cNvPr id="5" name="think-cell data - do not delete" hidden="1">
            <a:extLst>
              <a:ext uri="{FF2B5EF4-FFF2-40B4-BE49-F238E27FC236}">
                <a16:creationId xmlns:a16="http://schemas.microsoft.com/office/drawing/2014/main" id="{E9CFE828-0D2C-520C-E47F-0531F60A71C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46" imgH="346" progId="TCLayout.ActiveDocument.1">
                  <p:embed/>
                </p:oleObj>
              </mc:Choice>
              <mc:Fallback>
                <p:oleObj name="think-cellスライド" r:id="rId6" imgW="346" imgH="346" progId="TCLayout.ActiveDocument.1">
                  <p:embed/>
                  <p:pic>
                    <p:nvPicPr>
                      <p:cNvPr id="5" name="think-cell data - do not delete" hidden="1">
                        <a:extLst>
                          <a:ext uri="{FF2B5EF4-FFF2-40B4-BE49-F238E27FC236}">
                            <a16:creationId xmlns:a16="http://schemas.microsoft.com/office/drawing/2014/main" id="{E9CFE828-0D2C-520C-E47F-0531F60A71C6}"/>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D6A94582-D732-4409-B967-F912DC62722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（３）実施スケジュール</a:t>
            </a:r>
            <a:endParaRPr lang="en-US" altLang="ja-JP" sz="2000">
              <a:solidFill>
                <a:schemeClr val="tx1">
                  <a:lumMod val="50000"/>
                  <a:lumOff val="50000"/>
                </a:schemeClr>
              </a:solidFill>
            </a:endParaRPr>
          </a:p>
        </p:txBody>
      </p:sp>
      <p:sp>
        <p:nvSpPr>
          <p:cNvPr id="4" name="Title 1">
            <a:extLst>
              <a:ext uri="{FF2B5EF4-FFF2-40B4-BE49-F238E27FC236}">
                <a16:creationId xmlns:a16="http://schemas.microsoft.com/office/drawing/2014/main" id="{A203EC14-E890-01F0-5F6F-E4BDBD9938F0}"/>
              </a:ext>
            </a:extLst>
          </p:cNvPr>
          <p:cNvSpPr txBox="1">
            <a:spLocks/>
          </p:cNvSpPr>
          <p:nvPr/>
        </p:nvSpPr>
        <p:spPr>
          <a:xfrm>
            <a:off x="5803326" y="6541638"/>
            <a:ext cx="1367849" cy="2215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1600">
                <a:solidFill>
                  <a:schemeClr val="tx1"/>
                </a:solidFill>
              </a:rPr>
              <a:t>記載イメージ</a:t>
            </a:r>
            <a:endParaRPr kumimoji="1" lang="en-US" altLang="ja-JP" sz="1600">
              <a:solidFill>
                <a:schemeClr val="tx1"/>
              </a:solidFill>
            </a:endParaRPr>
          </a:p>
        </p:txBody>
      </p:sp>
      <p:cxnSp>
        <p:nvCxnSpPr>
          <p:cNvPr id="2" name="直線コネクタ 1">
            <a:extLst>
              <a:ext uri="{FF2B5EF4-FFF2-40B4-BE49-F238E27FC236}">
                <a16:creationId xmlns:a16="http://schemas.microsoft.com/office/drawing/2014/main" id="{9E1FF295-13C7-177C-DC0C-9C4E0A9EDA2A}"/>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960AEB33-36C5-6CF4-EF34-BD46661B8208}"/>
              </a:ext>
            </a:extLst>
          </p:cNvPr>
          <p:cNvSpPr/>
          <p:nvPr/>
        </p:nvSpPr>
        <p:spPr>
          <a:xfrm>
            <a:off x="2152432" y="2390236"/>
            <a:ext cx="7868093" cy="2191000"/>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実施項目ごとの実施内容が月別に分かるようにしてください。</a:t>
            </a: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具体的な実施者が分かるように、実施者（外注等含む）が異なる項目は区別してください。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フォーマットは適宜変更しても差し支えないが、上記はもれなく記載すること。</a:t>
            </a:r>
          </a:p>
        </p:txBody>
      </p:sp>
    </p:spTree>
    <p:extLst>
      <p:ext uri="{BB962C8B-B14F-4D97-AF65-F5344CB8AC3E}">
        <p14:creationId xmlns:p14="http://schemas.microsoft.com/office/powerpoint/2010/main" val="4155511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BED53-9D17-6E22-B1DA-DCA0B2E02EFD}"/>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F7488822-A3B0-FBFF-7900-FAC605C77BF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4" name="think-cell data - do not delete" hidden="1">
                        <a:extLst>
                          <a:ext uri="{FF2B5EF4-FFF2-40B4-BE49-F238E27FC236}">
                            <a16:creationId xmlns:a16="http://schemas.microsoft.com/office/drawing/2014/main" id="{F7488822-A3B0-FBFF-7900-FAC605C77BF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9557A585-8B1D-E5E1-3E0E-D78919AEE5E3}"/>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graphicFrame>
        <p:nvGraphicFramePr>
          <p:cNvPr id="2" name="表 1">
            <a:extLst>
              <a:ext uri="{FF2B5EF4-FFF2-40B4-BE49-F238E27FC236}">
                <a16:creationId xmlns:a16="http://schemas.microsoft.com/office/drawing/2014/main" id="{4B896BD1-7187-E259-5837-474E3A337F6A}"/>
              </a:ext>
            </a:extLst>
          </p:cNvPr>
          <p:cNvGraphicFramePr>
            <a:graphicFrameLocks noGrp="1"/>
          </p:cNvGraphicFramePr>
          <p:nvPr/>
        </p:nvGraphicFramePr>
        <p:xfrm>
          <a:off x="180000" y="1442778"/>
          <a:ext cx="7717090" cy="4906595"/>
        </p:xfrm>
        <a:graphic>
          <a:graphicData uri="http://schemas.openxmlformats.org/drawingml/2006/table">
            <a:tbl>
              <a:tblPr firstRow="1" firstCol="1" bandRow="1">
                <a:tableStyleId>{5940675A-B579-460E-94D1-54222C63F5DA}</a:tableStyleId>
              </a:tblPr>
              <a:tblGrid>
                <a:gridCol w="332687">
                  <a:extLst>
                    <a:ext uri="{9D8B030D-6E8A-4147-A177-3AD203B41FA5}">
                      <a16:colId xmlns:a16="http://schemas.microsoft.com/office/drawing/2014/main" val="1724219146"/>
                    </a:ext>
                  </a:extLst>
                </a:gridCol>
                <a:gridCol w="1467200">
                  <a:extLst>
                    <a:ext uri="{9D8B030D-6E8A-4147-A177-3AD203B41FA5}">
                      <a16:colId xmlns:a16="http://schemas.microsoft.com/office/drawing/2014/main" val="2357380674"/>
                    </a:ext>
                  </a:extLst>
                </a:gridCol>
                <a:gridCol w="1972401">
                  <a:extLst>
                    <a:ext uri="{9D8B030D-6E8A-4147-A177-3AD203B41FA5}">
                      <a16:colId xmlns:a16="http://schemas.microsoft.com/office/drawing/2014/main" val="1135567340"/>
                    </a:ext>
                  </a:extLst>
                </a:gridCol>
                <a:gridCol w="1972401">
                  <a:extLst>
                    <a:ext uri="{9D8B030D-6E8A-4147-A177-3AD203B41FA5}">
                      <a16:colId xmlns:a16="http://schemas.microsoft.com/office/drawing/2014/main" val="1385658687"/>
                    </a:ext>
                  </a:extLst>
                </a:gridCol>
                <a:gridCol w="1972401">
                  <a:extLst>
                    <a:ext uri="{9D8B030D-6E8A-4147-A177-3AD203B41FA5}">
                      <a16:colId xmlns:a16="http://schemas.microsoft.com/office/drawing/2014/main" val="3293215273"/>
                    </a:ext>
                  </a:extLst>
                </a:gridCol>
              </a:tblGrid>
              <a:tr h="383335">
                <a:tc gridSpan="2">
                  <a:txBody>
                    <a:bodyPr/>
                    <a:lstStyle/>
                    <a:p>
                      <a:pPr algn="just"/>
                      <a:r>
                        <a:rPr lang="ja-JP" sz="1200" b="1" kern="0">
                          <a:effectLst/>
                          <a:latin typeface="Meiryo UI" panose="020B0604030504040204" pitchFamily="50" charset="-128"/>
                          <a:ea typeface="Meiryo UI" panose="020B0604030504040204" pitchFamily="50" charset="-128"/>
                        </a:rPr>
                        <a:t>経費区分及び内訳</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hMerge="1">
                  <a:txBody>
                    <a:bodyPr/>
                    <a:lstStyle/>
                    <a:p>
                      <a:endParaRPr kumimoji="1" lang="ja-JP" altLang="en-US"/>
                    </a:p>
                  </a:txBody>
                  <a:tcPr/>
                </a:tc>
                <a:tc>
                  <a:txBody>
                    <a:bodyPr/>
                    <a:lstStyle/>
                    <a:p>
                      <a:pPr algn="just"/>
                      <a:r>
                        <a:rPr lang="ja-JP" sz="1200" b="1" kern="0">
                          <a:effectLst/>
                          <a:latin typeface="Meiryo UI" panose="020B0604030504040204" pitchFamily="50" charset="-128"/>
                          <a:ea typeface="Meiryo UI" panose="020B0604030504040204" pitchFamily="50" charset="-128"/>
                        </a:rPr>
                        <a:t>間接補助事業に要する経費</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a:effectLst/>
                          <a:latin typeface="Meiryo UI" panose="020B0604030504040204" pitchFamily="50" charset="-128"/>
                          <a:ea typeface="Meiryo UI" panose="020B0604030504040204" pitchFamily="50" charset="-128"/>
                        </a:rPr>
                        <a:t>補助対象経費</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sz="1200" b="1" kern="0">
                          <a:effectLst/>
                          <a:latin typeface="Meiryo UI" panose="020B0604030504040204" pitchFamily="50" charset="-128"/>
                          <a:ea typeface="Meiryo UI" panose="020B0604030504040204" pitchFamily="50" charset="-128"/>
                        </a:rPr>
                        <a:t>補助金申請額</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405105483"/>
                  </a:ext>
                </a:extLst>
              </a:tr>
              <a:tr h="323090">
                <a:tc gridSpan="2">
                  <a:txBody>
                    <a:bodyPr/>
                    <a:lstStyle/>
                    <a:p>
                      <a:pPr algn="just"/>
                      <a:r>
                        <a:rPr lang="ja-JP" sz="1200" kern="0">
                          <a:effectLst/>
                          <a:latin typeface="Meiryo UI" panose="020B0604030504040204" pitchFamily="50" charset="-128"/>
                          <a:ea typeface="Meiryo UI" panose="020B0604030504040204" pitchFamily="50" charset="-128"/>
                        </a:rPr>
                        <a:t>Ⅰ．人件費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34010974"/>
                  </a:ext>
                </a:extLst>
              </a:tr>
              <a:tr h="323090">
                <a:tc gridSpan="2">
                  <a:txBody>
                    <a:bodyPr/>
                    <a:lstStyle/>
                    <a:p>
                      <a:pPr algn="just"/>
                      <a:r>
                        <a:rPr lang="ja-JP" sz="1200" kern="0">
                          <a:effectLst/>
                          <a:latin typeface="Meiryo UI" panose="020B0604030504040204" pitchFamily="50" charset="-128"/>
                          <a:ea typeface="Meiryo UI" panose="020B0604030504040204" pitchFamily="50" charset="-128"/>
                        </a:rPr>
                        <a:t>Ⅱ．事業費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12394676"/>
                  </a:ext>
                </a:extLst>
              </a:tr>
              <a:tr h="323090">
                <a:tc rowSpan="1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a:lnSpc>
                          <a:spcPts val="1500"/>
                        </a:lnSpc>
                      </a:pPr>
                      <a:r>
                        <a:rPr lang="ja-JP"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旅費</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30886982"/>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会場費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671935879"/>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謝金</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10336302"/>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備品費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688206792"/>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（借料及び賃料）</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b="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755961770"/>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消耗品費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80206309"/>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外注費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8565663"/>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印刷製本費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56319578"/>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補助員人件費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6721840"/>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その他諸経費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61973158"/>
                  </a:ext>
                </a:extLst>
              </a:tr>
              <a:tr h="323090">
                <a:tc vMerge="1">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just" defTabSz="914400" rtl="0" eaLnBrk="1" latinLnBrk="0" hangingPunct="1">
                        <a:lnSpc>
                          <a:spcPts val="1500"/>
                        </a:lnSpc>
                      </a:pPr>
                      <a:r>
                        <a:rPr kumimoji="1" lang="ja-JP" altLang="en-US" sz="1200" kern="10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委託費</a:t>
                      </a: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83760522"/>
                  </a:ext>
                </a:extLst>
              </a:tr>
              <a:tr h="323090">
                <a:tc gridSpan="2">
                  <a:txBody>
                    <a:bodyPr/>
                    <a:lstStyle/>
                    <a:p>
                      <a:pPr algn="just"/>
                      <a:r>
                        <a:rPr lang="ja-JP" altLang="en-US" sz="1200" kern="100">
                          <a:effectLst/>
                          <a:latin typeface="Meiryo UI" panose="020B0604030504040204" pitchFamily="50" charset="-128"/>
                          <a:ea typeface="Meiryo UI" panose="020B0604030504040204" pitchFamily="50" charset="-128"/>
                          <a:cs typeface="Times New Roman" panose="02020603050405020304" pitchFamily="18" charset="0"/>
                        </a:rPr>
                        <a:t>見込み合計</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92098619"/>
                  </a:ext>
                </a:extLst>
              </a:tr>
            </a:tbl>
          </a:graphicData>
        </a:graphic>
      </p:graphicFrame>
      <p:sp>
        <p:nvSpPr>
          <p:cNvPr id="3" name="テキスト ボックス 2">
            <a:extLst>
              <a:ext uri="{FF2B5EF4-FFF2-40B4-BE49-F238E27FC236}">
                <a16:creationId xmlns:a16="http://schemas.microsoft.com/office/drawing/2014/main" id="{6C5D085D-2FB1-4014-CC76-73D147F0F521}"/>
              </a:ext>
            </a:extLst>
          </p:cNvPr>
          <p:cNvSpPr txBox="1"/>
          <p:nvPr/>
        </p:nvSpPr>
        <p:spPr>
          <a:xfrm>
            <a:off x="7281537" y="1205341"/>
            <a:ext cx="615553" cy="184666"/>
          </a:xfrm>
          <a:prstGeom prst="rect">
            <a:avLst/>
          </a:prstGeom>
          <a:noFill/>
        </p:spPr>
        <p:txBody>
          <a:bodyPr wrap="none" lIns="0" tIns="0" rIns="0" bIns="0" rtlCol="0">
            <a:spAutoFit/>
          </a:bodyPr>
          <a:lstStyle/>
          <a:p>
            <a:pPr algn="l">
              <a:spcAft>
                <a:spcPts val="300"/>
              </a:spcAft>
            </a:pPr>
            <a:r>
              <a:rPr kumimoji="1" lang="ja-JP" altLang="en-US" sz="1200">
                <a:latin typeface="Meiryo UI" panose="020B0604030504040204" pitchFamily="50" charset="-128"/>
                <a:ea typeface="Meiryo UI" panose="020B0604030504040204" pitchFamily="50" charset="-128"/>
              </a:rPr>
              <a:t>単位：円</a:t>
            </a:r>
          </a:p>
        </p:txBody>
      </p:sp>
      <p:graphicFrame>
        <p:nvGraphicFramePr>
          <p:cNvPr id="5" name="表 4">
            <a:extLst>
              <a:ext uri="{FF2B5EF4-FFF2-40B4-BE49-F238E27FC236}">
                <a16:creationId xmlns:a16="http://schemas.microsoft.com/office/drawing/2014/main" id="{565BF075-6596-25C3-23C0-1B8AF8E2BE9F}"/>
              </a:ext>
            </a:extLst>
          </p:cNvPr>
          <p:cNvGraphicFramePr>
            <a:graphicFrameLocks noGrp="1"/>
          </p:cNvGraphicFramePr>
          <p:nvPr/>
        </p:nvGraphicFramePr>
        <p:xfrm>
          <a:off x="8286394" y="1435650"/>
          <a:ext cx="3749606" cy="4923048"/>
        </p:xfrm>
        <a:graphic>
          <a:graphicData uri="http://schemas.openxmlformats.org/drawingml/2006/table">
            <a:tbl>
              <a:tblPr firstRow="1" firstCol="1" bandRow="1">
                <a:tableStyleId>{5940675A-B579-460E-94D1-54222C63F5DA}</a:tableStyleId>
              </a:tblPr>
              <a:tblGrid>
                <a:gridCol w="1169333">
                  <a:extLst>
                    <a:ext uri="{9D8B030D-6E8A-4147-A177-3AD203B41FA5}">
                      <a16:colId xmlns:a16="http://schemas.microsoft.com/office/drawing/2014/main" val="752954938"/>
                    </a:ext>
                  </a:extLst>
                </a:gridCol>
                <a:gridCol w="2580273">
                  <a:extLst>
                    <a:ext uri="{9D8B030D-6E8A-4147-A177-3AD203B41FA5}">
                      <a16:colId xmlns:a16="http://schemas.microsoft.com/office/drawing/2014/main" val="1654801076"/>
                    </a:ext>
                  </a:extLst>
                </a:gridCol>
              </a:tblGrid>
              <a:tr h="686588">
                <a:tc>
                  <a:txBody>
                    <a:bodyPr/>
                    <a:lstStyle/>
                    <a:p>
                      <a:pPr algn="just"/>
                      <a:r>
                        <a:rPr lang="ja-JP" altLang="en-US" sz="1200" b="1" kern="100">
                          <a:effectLst/>
                          <a:latin typeface="Meiryo UI" panose="020B0604030504040204" pitchFamily="50" charset="-128"/>
                          <a:ea typeface="Meiryo UI" panose="020B0604030504040204" pitchFamily="50" charset="-128"/>
                        </a:rPr>
                        <a:t>間接補助事業に要する経費</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うち補助金充当見込み</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787066">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概算払い</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kern="100">
                          <a:effectLst/>
                          <a:latin typeface="Meiryo UI" panose="020B0604030504040204" pitchFamily="50" charset="-128"/>
                          <a:ea typeface="Meiryo UI" panose="020B0604030504040204" pitchFamily="50" charset="-128"/>
                        </a:rPr>
                        <a:t>精算払までの期間は、自己資金で支弁予定</a:t>
                      </a:r>
                    </a:p>
                    <a:p>
                      <a:pPr algn="just"/>
                      <a:r>
                        <a:rPr lang="en-US" altLang="ja-JP" sz="1200" kern="100">
                          <a:effectLst/>
                          <a:latin typeface="Meiryo UI" panose="020B0604030504040204" pitchFamily="50" charset="-128"/>
                          <a:ea typeface="Meiryo UI" panose="020B0604030504040204" pitchFamily="50" charset="-128"/>
                        </a:rPr>
                        <a:t>or</a:t>
                      </a:r>
                      <a:r>
                        <a:rPr lang="ja-JP" altLang="en-US" sz="1200" kern="100">
                          <a:effectLst/>
                          <a:latin typeface="Meiryo UI" panose="020B0604030504040204" pitchFamily="50" charset="-128"/>
                          <a:ea typeface="Meiryo UI" panose="020B0604030504040204" pitchFamily="50" charset="-128"/>
                        </a:rPr>
                        <a:t>　自己資金での立替えが困難なことから●年●月での概算払の要望有</a:t>
                      </a: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金融機関等からの借入予定額</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19750313"/>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借入条件</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l"/>
                      <a:r>
                        <a:rPr lang="ja-JP" altLang="en-US" sz="1200" kern="100">
                          <a:effectLst/>
                          <a:latin typeface="Meiryo UI" panose="020B0604030504040204" pitchFamily="50" charset="-128"/>
                          <a:ea typeface="Meiryo UI" panose="020B0604030504040204" pitchFamily="50" charset="-128"/>
                          <a:cs typeface="Times New Roman" panose="02020603050405020304" pitchFamily="18" charset="0"/>
                        </a:rPr>
                        <a:t>接補助事業取得財産の担保予定　　　有・無</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95074773"/>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自己資金充当額</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23130127"/>
                  </a:ext>
                </a:extLst>
              </a:tr>
              <a:tr h="686588">
                <a:tc>
                  <a:txBody>
                    <a:bodyPr/>
                    <a:lstStyle/>
                    <a:p>
                      <a:pPr algn="just"/>
                      <a:r>
                        <a:rPr lang="ja-JP" altLang="en-US" sz="1200" b="1" kern="100">
                          <a:effectLst/>
                          <a:latin typeface="Meiryo UI" panose="020B0604030504040204" pitchFamily="50" charset="-128"/>
                          <a:ea typeface="Meiryo UI" panose="020B0604030504040204" pitchFamily="50" charset="-128"/>
                          <a:cs typeface="Times New Roman" panose="02020603050405020304" pitchFamily="18" charset="0"/>
                        </a:rPr>
                        <a:t>収入金</a:t>
                      </a:r>
                      <a:endParaRPr lang="ja-JP" sz="12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r"/>
                      <a:r>
                        <a:rPr lang="ja-JP" altLang="en-US" sz="1200" kern="100">
                          <a:effectLst/>
                          <a:latin typeface="Meiryo UI" panose="020B0604030504040204" pitchFamily="50" charset="-128"/>
                          <a:ea typeface="Meiryo UI" panose="020B0604030504040204" pitchFamily="50" charset="-128"/>
                        </a:rPr>
                        <a:t>円</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41099786"/>
                  </a:ext>
                </a:extLst>
              </a:tr>
            </a:tbl>
          </a:graphicData>
        </a:graphic>
      </p:graphicFrame>
      <p:sp>
        <p:nvSpPr>
          <p:cNvPr id="7" name="テキスト ボックス 6">
            <a:extLst>
              <a:ext uri="{FF2B5EF4-FFF2-40B4-BE49-F238E27FC236}">
                <a16:creationId xmlns:a16="http://schemas.microsoft.com/office/drawing/2014/main" id="{3FC1021E-B24E-1ED8-9B9E-81484606473C}"/>
              </a:ext>
            </a:extLst>
          </p:cNvPr>
          <p:cNvSpPr txBox="1"/>
          <p:nvPr/>
        </p:nvSpPr>
        <p:spPr>
          <a:xfrm>
            <a:off x="8265611" y="1226572"/>
            <a:ext cx="615553" cy="184666"/>
          </a:xfrm>
          <a:prstGeom prst="rect">
            <a:avLst/>
          </a:prstGeom>
          <a:noFill/>
        </p:spPr>
        <p:txBody>
          <a:bodyPr wrap="none" lIns="0" tIns="0" rIns="0" bIns="0" rtlCol="0">
            <a:spAutoFit/>
          </a:bodyPr>
          <a:lstStyle/>
          <a:p>
            <a:pPr algn="l">
              <a:spcAft>
                <a:spcPts val="300"/>
              </a:spcAft>
            </a:pPr>
            <a:r>
              <a:rPr kumimoji="1" lang="ja-JP" altLang="en-US" sz="1200" b="1">
                <a:latin typeface="Meiryo UI" panose="020B0604030504040204" pitchFamily="50" charset="-128"/>
                <a:ea typeface="Meiryo UI" panose="020B0604030504040204" pitchFamily="50" charset="-128"/>
              </a:rPr>
              <a:t>資金計画</a:t>
            </a:r>
          </a:p>
        </p:txBody>
      </p:sp>
      <p:cxnSp>
        <p:nvCxnSpPr>
          <p:cNvPr id="9" name="直線コネクタ 8">
            <a:extLst>
              <a:ext uri="{FF2B5EF4-FFF2-40B4-BE49-F238E27FC236}">
                <a16:creationId xmlns:a16="http://schemas.microsoft.com/office/drawing/2014/main" id="{408C0DBD-22F3-E98A-895A-4CE95AE6FBFE}"/>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0" name="正方形/長方形 9">
            <a:extLst>
              <a:ext uri="{FF2B5EF4-FFF2-40B4-BE49-F238E27FC236}">
                <a16:creationId xmlns:a16="http://schemas.microsoft.com/office/drawing/2014/main" id="{7AB12CE4-97BB-2F2A-E83E-CE424E8CBDE3}"/>
              </a:ext>
            </a:extLst>
          </p:cNvPr>
          <p:cNvSpPr/>
          <p:nvPr/>
        </p:nvSpPr>
        <p:spPr>
          <a:xfrm>
            <a:off x="2152432" y="2390235"/>
            <a:ext cx="7868093" cy="35764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公募申請時点での見込みを記載すること。（採択後、事務局と調整した上で決定することとなる。）</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複数年度事業にて申請する場合は、年度ごとに分けて記載すること。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募集要領の「</a:t>
            </a:r>
            <a:r>
              <a:rPr kumimoji="1" lang="en-US" altLang="ja-JP" sz="1400" dirty="0">
                <a:solidFill>
                  <a:srgbClr val="FF0000"/>
                </a:solidFill>
                <a:latin typeface="Meiryo UI" panose="020B0604030504040204" pitchFamily="50" charset="-128"/>
                <a:ea typeface="Meiryo UI" panose="020B0604030504040204" pitchFamily="50" charset="-128"/>
              </a:rPr>
              <a:t>Ⅲ</a:t>
            </a:r>
            <a:r>
              <a:rPr kumimoji="1" lang="ja-JP" altLang="en-US" sz="1400" dirty="0">
                <a:solidFill>
                  <a:srgbClr val="FF0000"/>
                </a:solidFill>
                <a:latin typeface="Meiryo UI" panose="020B0604030504040204" pitchFamily="50" charset="-128"/>
                <a:ea typeface="Meiryo UI" panose="020B0604030504040204" pitchFamily="50" charset="-128"/>
              </a:rPr>
              <a:t>．対象経費の区分、補助率及び限度額等」の「３．補助対象経費からの消費税額の除外」のとおり補助対象経費は、原則、消費税等を除外して計上すること。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上記経費の内訳について、支出先や支出内容が分かる形に細分化した資料を別途添付すること。様式は問わない。 </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資金計画についても記載すること。収入金については該当する場合のみ記載の上、収入金の詳細について記載すること。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ja-JP" altLang="en-US"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71343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B53DF-38C3-903E-CF89-912441146EBC}"/>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9CFE828-0D2C-520C-E47F-0531F60A71C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5" name="think-cell data - do not delete" hidden="1">
                        <a:extLst>
                          <a:ext uri="{FF2B5EF4-FFF2-40B4-BE49-F238E27FC236}">
                            <a16:creationId xmlns:a16="http://schemas.microsoft.com/office/drawing/2014/main" id="{E9CFE828-0D2C-520C-E47F-0531F60A71C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D6A94582-D732-4409-B967-F912DC62722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（４）補助金見込額等</a:t>
            </a:r>
            <a:endParaRPr kumimoji="1" lang="en-US" altLang="ja-JP" sz="2000">
              <a:solidFill>
                <a:schemeClr val="tx1">
                  <a:lumMod val="50000"/>
                  <a:lumOff val="50000"/>
                </a:schemeClr>
              </a:solidFill>
            </a:endParaRPr>
          </a:p>
        </p:txBody>
      </p:sp>
      <p:sp>
        <p:nvSpPr>
          <p:cNvPr id="7" name="テキスト ボックス 6">
            <a:extLst>
              <a:ext uri="{FF2B5EF4-FFF2-40B4-BE49-F238E27FC236}">
                <a16:creationId xmlns:a16="http://schemas.microsoft.com/office/drawing/2014/main" id="{9D11B8CB-D31E-5E50-DFE6-83ADAECB86AA}"/>
              </a:ext>
            </a:extLst>
          </p:cNvPr>
          <p:cNvSpPr txBox="1"/>
          <p:nvPr/>
        </p:nvSpPr>
        <p:spPr>
          <a:xfrm>
            <a:off x="243831" y="1111872"/>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体制図</a:t>
            </a:r>
            <a:endParaRPr kumimoji="1" lang="ja-JP" altLang="en-US" sz="1400" b="1">
              <a:latin typeface="Meiryo UI" panose="020B0604030504040204" pitchFamily="50" charset="-128"/>
              <a:ea typeface="Meiryo UI" panose="020B0604030504040204" pitchFamily="50" charset="-128"/>
            </a:endParaRPr>
          </a:p>
        </p:txBody>
      </p:sp>
      <p:sp>
        <p:nvSpPr>
          <p:cNvPr id="9" name="二等辺三角形 8">
            <a:extLst>
              <a:ext uri="{FF2B5EF4-FFF2-40B4-BE49-F238E27FC236}">
                <a16:creationId xmlns:a16="http://schemas.microsoft.com/office/drawing/2014/main" id="{BF4AD267-E809-1D51-F44E-F546F4F3259F}"/>
              </a:ext>
            </a:extLst>
          </p:cNvPr>
          <p:cNvSpPr/>
          <p:nvPr/>
        </p:nvSpPr>
        <p:spPr bwMode="gray">
          <a:xfrm flipV="1">
            <a:off x="5050487" y="442203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56DBC9EF-C8CE-8E43-3151-9BEA8FD533EB}"/>
              </a:ext>
            </a:extLst>
          </p:cNvPr>
          <p:cNvSpPr/>
          <p:nvPr/>
        </p:nvSpPr>
        <p:spPr bwMode="gray">
          <a:xfrm>
            <a:off x="3359621" y="4840570"/>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D989E8B4-1737-DFF3-FDD3-7FB568C27557}"/>
              </a:ext>
            </a:extLst>
          </p:cNvPr>
          <p:cNvSpPr txBox="1"/>
          <p:nvPr/>
        </p:nvSpPr>
        <p:spPr>
          <a:xfrm>
            <a:off x="3391537" y="4621454"/>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35430F9E-B0B7-8040-248C-66CE8B996671}"/>
              </a:ext>
            </a:extLst>
          </p:cNvPr>
          <p:cNvGraphicFramePr>
            <a:graphicFrameLocks noGrp="1"/>
          </p:cNvGraphicFramePr>
          <p:nvPr/>
        </p:nvGraphicFramePr>
        <p:xfrm>
          <a:off x="243830" y="1359396"/>
          <a:ext cx="11792169" cy="1019520"/>
        </p:xfrm>
        <a:graphic>
          <a:graphicData uri="http://schemas.openxmlformats.org/drawingml/2006/table">
            <a:tbl>
              <a:tblPr firstRow="1" firstCol="1" bandRow="1">
                <a:tableStyleId>{5940675A-B579-460E-94D1-54222C63F5DA}</a:tableStyleId>
              </a:tblPr>
              <a:tblGrid>
                <a:gridCol w="2080270">
                  <a:extLst>
                    <a:ext uri="{9D8B030D-6E8A-4147-A177-3AD203B41FA5}">
                      <a16:colId xmlns:a16="http://schemas.microsoft.com/office/drawing/2014/main" val="1085450154"/>
                    </a:ext>
                  </a:extLst>
                </a:gridCol>
                <a:gridCol w="2247900">
                  <a:extLst>
                    <a:ext uri="{9D8B030D-6E8A-4147-A177-3AD203B41FA5}">
                      <a16:colId xmlns:a16="http://schemas.microsoft.com/office/drawing/2014/main" val="1817501550"/>
                    </a:ext>
                  </a:extLst>
                </a:gridCol>
                <a:gridCol w="7463999">
                  <a:extLst>
                    <a:ext uri="{9D8B030D-6E8A-4147-A177-3AD203B41FA5}">
                      <a16:colId xmlns:a16="http://schemas.microsoft.com/office/drawing/2014/main" val="149267899"/>
                    </a:ext>
                  </a:extLst>
                </a:gridCol>
              </a:tblGrid>
              <a:tr h="0">
                <a:tc>
                  <a:txBody>
                    <a:bodyPr/>
                    <a:lstStyle/>
                    <a:p>
                      <a:pPr algn="just"/>
                      <a:r>
                        <a:rPr lang="ja-JP" altLang="en-US" sz="1200" b="1" kern="100">
                          <a:effectLst/>
                          <a:latin typeface="Meiryo UI" panose="020B0604030504040204" pitchFamily="50" charset="-128"/>
                          <a:ea typeface="Meiryo UI" panose="020B0604030504040204" pitchFamily="50" charset="-128"/>
                        </a:rPr>
                        <a:t>外注・委託先</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100" b="1" kern="100">
                          <a:effectLst/>
                          <a:latin typeface="Meiryo UI" panose="020B0604030504040204" pitchFamily="50" charset="-128"/>
                          <a:ea typeface="Meiryo UI" panose="020B0604030504040204" pitchFamily="50" charset="-128"/>
                          <a:cs typeface="Times New Roman" panose="02020603050405020304" pitchFamily="18" charset="0"/>
                        </a:rPr>
                        <a:t>外注費・委託費</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altLang="en-US" sz="1200" b="1" kern="100">
                          <a:effectLst/>
                          <a:latin typeface="Meiryo UI" panose="020B0604030504040204" pitchFamily="50" charset="-128"/>
                          <a:ea typeface="Meiryo UI" panose="020B0604030504040204" pitchFamily="50" charset="-128"/>
                        </a:rPr>
                        <a:t>外注・委託内容</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cxnSp>
        <p:nvCxnSpPr>
          <p:cNvPr id="2" name="直線コネクタ 1">
            <a:extLst>
              <a:ext uri="{FF2B5EF4-FFF2-40B4-BE49-F238E27FC236}">
                <a16:creationId xmlns:a16="http://schemas.microsoft.com/office/drawing/2014/main" id="{8D51886A-C901-B1FB-C23D-38D38BEB7DC3}"/>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B84AE3FD-6969-25C6-13D2-3F5ED912E271}"/>
              </a:ext>
            </a:extLst>
          </p:cNvPr>
          <p:cNvSpPr/>
          <p:nvPr/>
        </p:nvSpPr>
        <p:spPr>
          <a:xfrm>
            <a:off x="2152432" y="2390236"/>
            <a:ext cx="7868093" cy="2191000"/>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外注、委託を予定しているのであればその内容を記載すること。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公募申請時点での見込み額を記載すること。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21863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83B89-A4F7-6C11-D316-E44F2F05C12E}"/>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61699CC-240B-55D4-6C9F-6E0BE34F1C47}"/>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3600">
                <a:solidFill>
                  <a:schemeClr val="tx1"/>
                </a:solidFill>
                <a:latin typeface="Meiryo UI" panose="020B0604030504040204" pitchFamily="50" charset="-128"/>
                <a:ea typeface="Meiryo UI" panose="020B0604030504040204" pitchFamily="50" charset="-128"/>
              </a:rPr>
              <a:t>@@@</a:t>
            </a:r>
            <a:r>
              <a:rPr kumimoji="1" lang="ja-JP" altLang="en-US" sz="3600">
                <a:solidFill>
                  <a:schemeClr val="tx1"/>
                </a:solidFill>
                <a:latin typeface="Meiryo UI" panose="020B0604030504040204" pitchFamily="50" charset="-128"/>
                <a:ea typeface="Meiryo UI" panose="020B0604030504040204" pitchFamily="50" charset="-128"/>
              </a:rPr>
              <a:t>（幹事会社の社名）</a:t>
            </a:r>
          </a:p>
        </p:txBody>
      </p:sp>
      <p:sp>
        <p:nvSpPr>
          <p:cNvPr id="3" name="Rectangle 4">
            <a:extLst>
              <a:ext uri="{FF2B5EF4-FFF2-40B4-BE49-F238E27FC236}">
                <a16:creationId xmlns:a16="http://schemas.microsoft.com/office/drawing/2014/main" id="{FA69BF06-8145-8C7B-9B9E-585AF90A9C96}"/>
              </a:ext>
            </a:extLst>
          </p:cNvPr>
          <p:cNvSpPr/>
          <p:nvPr>
            <p:custDataLst>
              <p:tags r:id="rId2"/>
            </p:custDataLst>
          </p:nvPr>
        </p:nvSpPr>
        <p:spPr>
          <a:xfrm>
            <a:off x="774720" y="1421245"/>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4320" rIns="0" bIns="137160" numCol="1" spcCol="0" rtlCol="0" fromWordArt="0" anchor="ctr" anchorCtr="0" forceAA="0" compatLnSpc="1">
            <a:prstTxWarp prst="textNoShape">
              <a:avLst/>
            </a:prstTxWarp>
            <a:noAutofit/>
          </a:bodyPr>
          <a:lstStyle/>
          <a:p>
            <a:pPr algn="ctr">
              <a:lnSpc>
                <a:spcPts val="6000"/>
              </a:lnSpc>
            </a:pPr>
            <a:r>
              <a:rPr lang="ja-JP" altLang="en-US" sz="3800" dirty="0">
                <a:solidFill>
                  <a:schemeClr val="tx1"/>
                </a:solidFill>
                <a:latin typeface="Meiryo UI" panose="020B0604030504040204" pitchFamily="50" charset="-128"/>
                <a:ea typeface="Meiryo UI" panose="020B0604030504040204" pitchFamily="50" charset="-128"/>
              </a:rPr>
              <a:t>２．産業競争力強化への貢献・実用化に関する内容</a:t>
            </a:r>
          </a:p>
        </p:txBody>
      </p:sp>
    </p:spTree>
    <p:custDataLst>
      <p:tags r:id="rId1"/>
    </p:custDataLst>
    <p:extLst>
      <p:ext uri="{BB962C8B-B14F-4D97-AF65-F5344CB8AC3E}">
        <p14:creationId xmlns:p14="http://schemas.microsoft.com/office/powerpoint/2010/main" val="1958997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B1139-6BD6-D150-32B0-F857BAA0364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97C0153C-8B67-DD7B-653B-5FED3A530C3B}"/>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（１）次世代革新炉建設に向けた取組及び事業計画</a:t>
            </a:r>
            <a:endParaRPr kumimoji="1" lang="en-US" altLang="ja-JP" sz="2000">
              <a:solidFill>
                <a:schemeClr val="tx1">
                  <a:lumMod val="50000"/>
                  <a:lumOff val="50000"/>
                </a:schemeClr>
              </a:solidFill>
            </a:endParaRPr>
          </a:p>
        </p:txBody>
      </p:sp>
      <p:sp>
        <p:nvSpPr>
          <p:cNvPr id="20" name="Title 1">
            <a:extLst>
              <a:ext uri="{FF2B5EF4-FFF2-40B4-BE49-F238E27FC236}">
                <a16:creationId xmlns:a16="http://schemas.microsoft.com/office/drawing/2014/main" id="{40E09F57-FBAB-9B53-2306-2A24F774DB85}"/>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①次世代革新炉建設に向けた提供価値と事業計画</a:t>
            </a:r>
            <a:endParaRPr kumimoji="1" lang="en-US" altLang="ja-JP">
              <a:solidFill>
                <a:schemeClr val="tx1"/>
              </a:solidFill>
            </a:endParaRPr>
          </a:p>
        </p:txBody>
      </p:sp>
      <p:cxnSp>
        <p:nvCxnSpPr>
          <p:cNvPr id="21" name="直線コネクタ 20">
            <a:extLst>
              <a:ext uri="{FF2B5EF4-FFF2-40B4-BE49-F238E27FC236}">
                <a16:creationId xmlns:a16="http://schemas.microsoft.com/office/drawing/2014/main" id="{75A6C749-780D-7C85-4097-0AEC3B77E25D}"/>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5CA979DC-AB2D-0314-F7F7-602D9C0730F9}"/>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次世代革新炉建設に向けた課題・ニーズを想定した上で、提供価値とそれを実現する事業計画（本間接補助事業を含む事業全体の計画）を記載すること。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事業の開始から終了後の</a:t>
            </a:r>
            <a:r>
              <a:rPr kumimoji="1" lang="en-US" altLang="ja-JP" sz="1400" dirty="0">
                <a:solidFill>
                  <a:srgbClr val="FF0000"/>
                </a:solidFill>
                <a:latin typeface="Meiryo UI" panose="020B0604030504040204" pitchFamily="50" charset="-128"/>
                <a:ea typeface="Meiryo UI" panose="020B0604030504040204" pitchFamily="50" charset="-128"/>
              </a:rPr>
              <a:t>2040</a:t>
            </a:r>
            <a:r>
              <a:rPr kumimoji="1" lang="ja-JP" altLang="en-US" sz="1400" dirty="0">
                <a:solidFill>
                  <a:srgbClr val="FF0000"/>
                </a:solidFill>
                <a:latin typeface="Meiryo UI" panose="020B0604030504040204" pitchFamily="50" charset="-128"/>
                <a:ea typeface="Meiryo UI" panose="020B0604030504040204" pitchFamily="50" charset="-128"/>
              </a:rPr>
              <a:t>年（</a:t>
            </a:r>
            <a:r>
              <a:rPr kumimoji="1" lang="en-US" altLang="ja-JP" sz="1400" dirty="0">
                <a:solidFill>
                  <a:srgbClr val="FF0000"/>
                </a:solidFill>
                <a:latin typeface="Meiryo UI" panose="020B0604030504040204" pitchFamily="50" charset="-128"/>
                <a:ea typeface="Meiryo UI" panose="020B0604030504040204" pitchFamily="50" charset="-128"/>
              </a:rPr>
              <a:t>GX2040</a:t>
            </a:r>
            <a:r>
              <a:rPr kumimoji="1" lang="ja-JP" altLang="en-US" sz="1400" dirty="0">
                <a:solidFill>
                  <a:srgbClr val="FF0000"/>
                </a:solidFill>
                <a:latin typeface="Meiryo UI" panose="020B0604030504040204" pitchFamily="50" charset="-128"/>
                <a:ea typeface="Meiryo UI" panose="020B0604030504040204" pitchFamily="50" charset="-128"/>
              </a:rPr>
              <a:t>ビジョン）、あるいは</a:t>
            </a:r>
            <a:r>
              <a:rPr kumimoji="1" lang="en-US" altLang="ja-JP" sz="1400" dirty="0">
                <a:solidFill>
                  <a:srgbClr val="FF0000"/>
                </a:solidFill>
                <a:latin typeface="Meiryo UI" panose="020B0604030504040204" pitchFamily="50" charset="-128"/>
                <a:ea typeface="Meiryo UI" panose="020B0604030504040204" pitchFamily="50" charset="-128"/>
              </a:rPr>
              <a:t>2050</a:t>
            </a:r>
            <a:r>
              <a:rPr kumimoji="1" lang="ja-JP" altLang="en-US" sz="1400" dirty="0">
                <a:solidFill>
                  <a:srgbClr val="FF0000"/>
                </a:solidFill>
                <a:latin typeface="Meiryo UI" panose="020B0604030504040204" pitchFamily="50" charset="-128"/>
                <a:ea typeface="Meiryo UI" panose="020B0604030504040204" pitchFamily="50" charset="-128"/>
              </a:rPr>
              <a:t>年（カーボンニュートラル）までに、次世代革新炉建設へ向けて自立化に至るスケジュールを記載すること。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将来の事業規模について、時間軸を示した上で、定量的に記載すること。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事業計画の実施に必要な能力を有することも説明すること。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記載にあたっては、以下についても明記すること。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独自性・新規性・他社に対する優位性</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本事業の成果を高めるための効果的な工夫</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計画立案における根拠</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849912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hink-cell data - do not delete" hidden="1">
            <a:extLst>
              <a:ext uri="{FF2B5EF4-FFF2-40B4-BE49-F238E27FC236}">
                <a16:creationId xmlns:a16="http://schemas.microsoft.com/office/drawing/2014/main" id="{22B2B225-DE2D-BF24-0509-842C8429EF51}"/>
              </a:ext>
            </a:extLst>
          </p:cNvPr>
          <p:cNvGraphicFramePr>
            <a:graphicFrameLocks noChangeAspect="1"/>
          </p:cNvGraphicFramePr>
          <p:nvPr>
            <p:custDataLst>
              <p:tags r:id="rId2"/>
            </p:custDataLst>
            <p:extLst>
              <p:ext uri="{D42A27DB-BD31-4B8C-83A1-F6EECF244321}">
                <p14:modId xmlns:p14="http://schemas.microsoft.com/office/powerpoint/2010/main" val="37792190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13" name="think-cell data - do not delete" hidden="1">
                        <a:extLst>
                          <a:ext uri="{FF2B5EF4-FFF2-40B4-BE49-F238E27FC236}">
                            <a16:creationId xmlns:a16="http://schemas.microsoft.com/office/drawing/2014/main" id="{22B2B225-DE2D-BF24-0509-842C8429EF5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テキスト ボックス 4">
            <a:extLst>
              <a:ext uri="{FF2B5EF4-FFF2-40B4-BE49-F238E27FC236}">
                <a16:creationId xmlns:a16="http://schemas.microsoft.com/office/drawing/2014/main" id="{A3B18FB5-5C26-A89E-FC34-E0338884256F}"/>
              </a:ext>
            </a:extLst>
          </p:cNvPr>
          <p:cNvSpPr txBox="1"/>
          <p:nvPr/>
        </p:nvSpPr>
        <p:spPr>
          <a:xfrm>
            <a:off x="1503725" y="1460384"/>
            <a:ext cx="6595245" cy="4441922"/>
          </a:xfrm>
          <a:prstGeom prst="rect">
            <a:avLst/>
          </a:prstGeom>
          <a:noFill/>
        </p:spPr>
        <p:txBody>
          <a:bodyPr wrap="square" rtlCol="0">
            <a:spAutoFit/>
          </a:bodyPr>
          <a:lstStyle/>
          <a:p>
            <a:pPr>
              <a:lnSpc>
                <a:spcPct val="200000"/>
              </a:lnSpc>
            </a:pPr>
            <a:r>
              <a:rPr kumimoji="1" lang="ja-JP" altLang="en-US" sz="1600" dirty="0">
                <a:latin typeface="Meiryo UI" panose="020B0604030504040204" pitchFamily="50" charset="-128"/>
                <a:ea typeface="Meiryo UI" panose="020B0604030504040204" pitchFamily="50" charset="-128"/>
              </a:rPr>
              <a:t>（１）間接補助事業の実施内容及び方法</a:t>
            </a:r>
            <a:endParaRPr kumimoji="1" lang="en-US" altLang="ja-JP" sz="1600" dirty="0">
              <a:latin typeface="Meiryo UI" panose="020B0604030504040204" pitchFamily="50" charset="-128"/>
              <a:ea typeface="Meiryo UI" panose="020B0604030504040204" pitchFamily="50" charset="-128"/>
            </a:endParaRPr>
          </a:p>
          <a:p>
            <a:pPr>
              <a:lnSpc>
                <a:spcPct val="200000"/>
              </a:lnSpc>
            </a:pPr>
            <a:r>
              <a:rPr kumimoji="1" lang="ja-JP" altLang="en-US" sz="1600" dirty="0">
                <a:latin typeface="Meiryo UI" panose="020B0604030504040204" pitchFamily="50" charset="-128"/>
                <a:ea typeface="Meiryo UI" panose="020B0604030504040204" pitchFamily="50" charset="-128"/>
              </a:rPr>
              <a:t>（２）実施体制</a:t>
            </a:r>
            <a:endParaRPr kumimoji="1"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（３）実施スケジュール</a:t>
            </a:r>
            <a:endParaRPr lang="en-US" altLang="ja-JP" sz="1600" dirty="0">
              <a:latin typeface="Meiryo UI" panose="020B0604030504040204" pitchFamily="50" charset="-128"/>
              <a:ea typeface="Meiryo UI" panose="020B0604030504040204" pitchFamily="50" charset="-128"/>
            </a:endParaRPr>
          </a:p>
          <a:p>
            <a:pPr>
              <a:lnSpc>
                <a:spcPct val="200000"/>
              </a:lnSpc>
            </a:pPr>
            <a:r>
              <a:rPr kumimoji="1" lang="ja-JP" altLang="en-US" sz="1600" dirty="0">
                <a:latin typeface="Meiryo UI" panose="020B0604030504040204" pitchFamily="50" charset="-128"/>
                <a:ea typeface="Meiryo UI" panose="020B0604030504040204" pitchFamily="50" charset="-128"/>
              </a:rPr>
              <a:t>（４）補助金見込額等</a:t>
            </a:r>
            <a:endParaRPr lang="en-US" altLang="ja-JP" sz="1600" dirty="0">
              <a:latin typeface="Meiryo UI" panose="020B0604030504040204" pitchFamily="50" charset="-128"/>
              <a:ea typeface="Meiryo UI" panose="020B0604030504040204" pitchFamily="50" charset="-128"/>
            </a:endParaRPr>
          </a:p>
          <a:p>
            <a:pPr>
              <a:lnSpc>
                <a:spcPct val="200000"/>
              </a:lnSpc>
            </a:pP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（１）次世代革新炉建設に向けた取組及び事業計画</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（２）原子力産業における人的・物質的投資の拡大への貢献</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（３）経営層のコミットメント</a:t>
            </a:r>
            <a:endParaRPr lang="en-US" altLang="ja-JP" sz="1600" dirty="0">
              <a:latin typeface="Meiryo UI" panose="020B0604030504040204" pitchFamily="50" charset="-128"/>
              <a:ea typeface="Meiryo UI" panose="020B0604030504040204" pitchFamily="50" charset="-128"/>
            </a:endParaRPr>
          </a:p>
          <a:p>
            <a:pPr>
              <a:lnSpc>
                <a:spcPct val="200000"/>
              </a:lnSpc>
            </a:pPr>
            <a:r>
              <a:rPr lang="ja-JP" altLang="en-US" sz="1600" dirty="0">
                <a:latin typeface="Meiryo UI" panose="020B0604030504040204" pitchFamily="50" charset="-128"/>
                <a:ea typeface="Meiryo UI" panose="020B0604030504040204" pitchFamily="50" charset="-128"/>
              </a:rPr>
              <a:t>（４）民間企業のみでは投資判断が困難な事業であることに関する説明</a:t>
            </a:r>
            <a:endParaRPr lang="en-US" altLang="ja-JP" sz="16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6D5906EB-4B36-189A-A92A-A67C6A10D8C7}"/>
              </a:ext>
            </a:extLst>
          </p:cNvPr>
          <p:cNvSpPr/>
          <p:nvPr/>
        </p:nvSpPr>
        <p:spPr bwMode="gray">
          <a:xfrm>
            <a:off x="1189691" y="1183385"/>
            <a:ext cx="8767110" cy="276999"/>
          </a:xfrm>
          <a:prstGeom prst="rect">
            <a:avLst/>
          </a:prstGeom>
          <a:solidFill>
            <a:schemeClr val="tx2"/>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a:solidFill>
                  <a:schemeClr val="bg1"/>
                </a:solidFill>
                <a:latin typeface="Meiryo UI" panose="020B0604030504040204" pitchFamily="50" charset="-128"/>
                <a:ea typeface="Meiryo UI" panose="020B0604030504040204" pitchFamily="50" charset="-128"/>
              </a:rPr>
              <a:t>１．間接補助事業の目的及び内容</a:t>
            </a:r>
          </a:p>
        </p:txBody>
      </p:sp>
      <p:sp>
        <p:nvSpPr>
          <p:cNvPr id="7" name="正方形/長方形 6">
            <a:extLst>
              <a:ext uri="{FF2B5EF4-FFF2-40B4-BE49-F238E27FC236}">
                <a16:creationId xmlns:a16="http://schemas.microsoft.com/office/drawing/2014/main" id="{DAC18016-F67D-B27D-A62C-75F3F395EBAA}"/>
              </a:ext>
            </a:extLst>
          </p:cNvPr>
          <p:cNvSpPr/>
          <p:nvPr/>
        </p:nvSpPr>
        <p:spPr bwMode="gray">
          <a:xfrm>
            <a:off x="1189691" y="3681345"/>
            <a:ext cx="8767110" cy="276999"/>
          </a:xfrm>
          <a:prstGeom prst="rect">
            <a:avLst/>
          </a:prstGeom>
          <a:solidFill>
            <a:schemeClr val="tx2"/>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0"/>
              </a:spcAft>
              <a:buClrTx/>
              <a:buSzTx/>
              <a:buFontTx/>
              <a:buNone/>
              <a:tabLst/>
            </a:pPr>
            <a:r>
              <a:rPr kumimoji="0" lang="ja-JP" altLang="en-US" dirty="0">
                <a:solidFill>
                  <a:schemeClr val="bg1"/>
                </a:solidFill>
                <a:latin typeface="Meiryo UI" panose="020B0604030504040204" pitchFamily="50" charset="-128"/>
                <a:ea typeface="Meiryo UI" panose="020B0604030504040204" pitchFamily="50" charset="-128"/>
              </a:rPr>
              <a:t>２．産業競争力強化への貢献・実用化に関する内容</a:t>
            </a:r>
          </a:p>
        </p:txBody>
      </p:sp>
      <p:sp>
        <p:nvSpPr>
          <p:cNvPr id="9" name="正方形/長方形 8">
            <a:extLst>
              <a:ext uri="{FF2B5EF4-FFF2-40B4-BE49-F238E27FC236}">
                <a16:creationId xmlns:a16="http://schemas.microsoft.com/office/drawing/2014/main" id="{13FFFD29-3F90-AC14-72FF-B9B4B4F08896}"/>
              </a:ext>
            </a:extLst>
          </p:cNvPr>
          <p:cNvSpPr/>
          <p:nvPr/>
        </p:nvSpPr>
        <p:spPr>
          <a:xfrm>
            <a:off x="5765084" y="203667"/>
            <a:ext cx="6143832" cy="3238659"/>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全ページにおいて</a:t>
            </a:r>
            <a:r>
              <a:rPr kumimoji="1" lang="ja-JP" altLang="en-US" sz="1400" dirty="0">
                <a:solidFill>
                  <a:srgbClr val="FF0000"/>
                </a:solidFill>
                <a:latin typeface="Meiryo UI" panose="020B0604030504040204" pitchFamily="50" charset="-128"/>
                <a:ea typeface="Meiryo UI" panose="020B0604030504040204" pitchFamily="50" charset="-128"/>
              </a:rPr>
              <a:t>フォーマットはあくまで例示</a:t>
            </a:r>
            <a:r>
              <a:rPr kumimoji="1" lang="ja-JP" altLang="en-US" sz="1400" dirty="0">
                <a:solidFill>
                  <a:schemeClr val="tx1"/>
                </a:solidFill>
                <a:latin typeface="Meiryo UI" panose="020B0604030504040204" pitchFamily="50" charset="-128"/>
                <a:ea typeface="Meiryo UI" panose="020B0604030504040204" pitchFamily="50" charset="-128"/>
              </a:rPr>
              <a:t>です。</a:t>
            </a:r>
            <a:r>
              <a:rPr lang="ja-JP" altLang="en-US" sz="1400" dirty="0">
                <a:solidFill>
                  <a:schemeClr val="tx1"/>
                </a:solidFill>
                <a:latin typeface="Meiryo UI" panose="020B0604030504040204" pitchFamily="50" charset="-128"/>
                <a:ea typeface="Meiryo UI" panose="020B0604030504040204" pitchFamily="50" charset="-128"/>
              </a:rPr>
              <a:t>十分に内容を記載できるよう、フォーマットや分量、参考資料の添付等は調整いただいて構いません。</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各項目について複数ページに渡って記載する必要がある場合は、</a:t>
            </a:r>
            <a:r>
              <a:rPr kumimoji="1" lang="ja-JP" altLang="en-US" sz="1400" dirty="0">
                <a:solidFill>
                  <a:srgbClr val="FF0000"/>
                </a:solidFill>
                <a:latin typeface="Meiryo UI" panose="020B0604030504040204" pitchFamily="50" charset="-128"/>
                <a:ea typeface="Meiryo UI" panose="020B0604030504040204" pitchFamily="50" charset="-128"/>
              </a:rPr>
              <a:t>適宜スライドを増やして記載</a:t>
            </a:r>
            <a:r>
              <a:rPr kumimoji="1" lang="ja-JP" altLang="en-US" sz="1400" dirty="0">
                <a:solidFill>
                  <a:schemeClr val="tx1"/>
                </a:solidFill>
                <a:latin typeface="Meiryo UI" panose="020B0604030504040204" pitchFamily="50" charset="-128"/>
                <a:ea typeface="Meiryo UI" panose="020B0604030504040204" pitchFamily="50" charset="-128"/>
              </a:rPr>
              <a:t>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引用データ等の記載は、その出典を明記するようお願いします。</a:t>
            </a: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応募にあたっては、</a:t>
            </a:r>
            <a:r>
              <a:rPr kumimoji="1" lang="ja-JP" altLang="en-US" sz="1400" dirty="0">
                <a:solidFill>
                  <a:srgbClr val="FF0000"/>
                </a:solidFill>
                <a:latin typeface="Meiryo UI" panose="020B0604030504040204" pitchFamily="50" charset="-128"/>
                <a:ea typeface="Meiryo UI" panose="020B0604030504040204" pitchFamily="50" charset="-128"/>
              </a:rPr>
              <a:t>チェックシート・公募要領等</a:t>
            </a:r>
            <a:r>
              <a:rPr kumimoji="1" lang="ja-JP" altLang="en-US" sz="1400" dirty="0">
                <a:solidFill>
                  <a:schemeClr val="tx1"/>
                </a:solidFill>
                <a:latin typeface="Meiryo UI" panose="020B0604030504040204" pitchFamily="50" charset="-128"/>
                <a:ea typeface="Meiryo UI" panose="020B0604030504040204" pitchFamily="50" charset="-128"/>
              </a:rPr>
              <a:t>を必ずご確認下さい。</a:t>
            </a:r>
            <a:br>
              <a:rPr kumimoji="1" lang="ja-JP" altLang="en-US"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審査の結果、採択され、間接補助事業を実施するには、これらの内容に同意いただくことが必要です。</a:t>
            </a: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各ページの記載ガイドについて十分な言及がない場合は、審査において十分に評価されない可能性がありますのでご留意ください。</a:t>
            </a: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提出時は各ページのガイド及び</a:t>
            </a:r>
            <a:r>
              <a:rPr kumimoji="1" lang="en-US" altLang="ja-JP" sz="1400" dirty="0">
                <a:solidFill>
                  <a:schemeClr val="tx1"/>
                </a:solidFill>
                <a:latin typeface="Meiryo UI" panose="020B0604030504040204" pitchFamily="50" charset="-128"/>
                <a:ea typeface="Meiryo UI" panose="020B0604030504040204" pitchFamily="50" charset="-128"/>
              </a:rPr>
              <a:t>P.2~P.4</a:t>
            </a:r>
            <a:r>
              <a:rPr kumimoji="1" lang="ja-JP" altLang="en-US" sz="1400" dirty="0">
                <a:solidFill>
                  <a:schemeClr val="tx1"/>
                </a:solidFill>
                <a:latin typeface="Meiryo UI" panose="020B0604030504040204" pitchFamily="50" charset="-128"/>
                <a:ea typeface="Meiryo UI" panose="020B0604030504040204" pitchFamily="50" charset="-128"/>
              </a:rPr>
              <a:t>の参考ページを削除してください。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 name="Title 1">
            <a:extLst>
              <a:ext uri="{FF2B5EF4-FFF2-40B4-BE49-F238E27FC236}">
                <a16:creationId xmlns:a16="http://schemas.microsoft.com/office/drawing/2014/main" id="{5589B9E0-DBD6-A5C5-C37A-53806A0BF7E1}"/>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rgbClr val="FF0000"/>
                </a:solidFill>
              </a:rPr>
              <a:t>（参考）提案書の構成</a:t>
            </a: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AF878-1311-218C-98CE-31072F709D9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1CB3932-55CD-A2A1-E793-99932ABEA153}"/>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（１）次世代革新炉建設に向けた取組及び事業計画</a:t>
            </a:r>
            <a:endParaRPr kumimoji="1" lang="en-US" altLang="ja-JP" sz="2000">
              <a:solidFill>
                <a:schemeClr val="tx1">
                  <a:lumMod val="50000"/>
                  <a:lumOff val="50000"/>
                </a:schemeClr>
              </a:solidFill>
            </a:endParaRPr>
          </a:p>
        </p:txBody>
      </p:sp>
      <p:sp>
        <p:nvSpPr>
          <p:cNvPr id="20" name="Title 1">
            <a:extLst>
              <a:ext uri="{FF2B5EF4-FFF2-40B4-BE49-F238E27FC236}">
                <a16:creationId xmlns:a16="http://schemas.microsoft.com/office/drawing/2014/main" id="{C718549A-CE4A-1A6E-11F5-382D13264F0A}"/>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dirty="0">
                <a:solidFill>
                  <a:schemeClr val="tx1"/>
                </a:solidFill>
              </a:rPr>
              <a:t>②製品・サービス・技術に関する需要家の巻き込み、資本市場から資金を呼び込む計画</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76157A56-69C7-DD03-0887-CDF241076749}"/>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3A1CDE71-13CB-9527-4710-CC7BF4A4E77E}"/>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本間接補助事業を実施した上で、事業を将来自立させるために、想定顧客等の需要家の巻き込みや、自ら資本市場から資金を呼び込むための取組・計画を記載すること。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cxnSp>
        <p:nvCxnSpPr>
          <p:cNvPr id="2" name="Straight Connector 32">
            <a:extLst>
              <a:ext uri="{FF2B5EF4-FFF2-40B4-BE49-F238E27FC236}">
                <a16:creationId xmlns:a16="http://schemas.microsoft.com/office/drawing/2014/main" id="{9092A7FD-1406-BCE0-E3B2-9A6404A8237A}"/>
              </a:ext>
            </a:extLst>
          </p:cNvPr>
          <p:cNvCxnSpPr>
            <a:cxnSpLocks/>
          </p:cNvCxnSpPr>
          <p:nvPr/>
        </p:nvCxnSpPr>
        <p:spPr>
          <a:xfrm>
            <a:off x="5915626" y="1977362"/>
            <a:ext cx="5322138"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 name="TextBox 33">
            <a:extLst>
              <a:ext uri="{FF2B5EF4-FFF2-40B4-BE49-F238E27FC236}">
                <a16:creationId xmlns:a16="http://schemas.microsoft.com/office/drawing/2014/main" id="{F3CD4895-7DEB-BE08-22B1-E0FDA322CD69}"/>
              </a:ext>
            </a:extLst>
          </p:cNvPr>
          <p:cNvSpPr txBox="1"/>
          <p:nvPr/>
        </p:nvSpPr>
        <p:spPr>
          <a:xfrm>
            <a:off x="5915626" y="1725540"/>
            <a:ext cx="5322138"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資本市場から資金を呼び込む計画</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TextBox 54">
            <a:extLst>
              <a:ext uri="{FF2B5EF4-FFF2-40B4-BE49-F238E27FC236}">
                <a16:creationId xmlns:a16="http://schemas.microsoft.com/office/drawing/2014/main" id="{45704A62-759B-C167-43EE-3F557D148343}"/>
              </a:ext>
            </a:extLst>
          </p:cNvPr>
          <p:cNvSpPr txBox="1"/>
          <p:nvPr/>
        </p:nvSpPr>
        <p:spPr>
          <a:xfrm>
            <a:off x="298117" y="1720140"/>
            <a:ext cx="5328000"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a:solidFill>
                  <a:schemeClr val="tx1"/>
                </a:solidFill>
                <a:latin typeface="Meiryo UI" panose="020B0604030504040204" pitchFamily="50" charset="-128"/>
                <a:ea typeface="Meiryo UI" panose="020B0604030504040204" pitchFamily="50" charset="-128"/>
              </a:rPr>
              <a:t>需要家の巻き込み</a:t>
            </a:r>
            <a:endParaRPr kumimoji="1" lang="en-US" altLang="ja-JP" sz="1400">
              <a:solidFill>
                <a:schemeClr val="tx1"/>
              </a:solidFill>
              <a:latin typeface="Meiryo UI" panose="020B0604030504040204" pitchFamily="50" charset="-128"/>
              <a:ea typeface="Meiryo UI" panose="020B0604030504040204" pitchFamily="50" charset="-128"/>
            </a:endParaRPr>
          </a:p>
        </p:txBody>
      </p:sp>
      <p:cxnSp>
        <p:nvCxnSpPr>
          <p:cNvPr id="5" name="Straight Connector 53">
            <a:extLst>
              <a:ext uri="{FF2B5EF4-FFF2-40B4-BE49-F238E27FC236}">
                <a16:creationId xmlns:a16="http://schemas.microsoft.com/office/drawing/2014/main" id="{13EF8B46-DB17-691D-3761-DE326BDE8267}"/>
              </a:ext>
            </a:extLst>
          </p:cNvPr>
          <p:cNvCxnSpPr>
            <a:cxnSpLocks/>
          </p:cNvCxnSpPr>
          <p:nvPr/>
        </p:nvCxnSpPr>
        <p:spPr>
          <a:xfrm>
            <a:off x="298117" y="1977362"/>
            <a:ext cx="5328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97716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E28E8-39BA-AEAD-E629-A59A3628A48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4F4A022-57A5-99AF-DBCC-461B10D8F256}"/>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（２）原子力産業における人的・物質的投資の拡大への貢献</a:t>
            </a:r>
            <a:endParaRPr kumimoji="1" lang="en-US" altLang="ja-JP" sz="2000">
              <a:solidFill>
                <a:schemeClr val="tx1">
                  <a:lumMod val="50000"/>
                  <a:lumOff val="50000"/>
                </a:schemeClr>
              </a:solidFill>
            </a:endParaRPr>
          </a:p>
        </p:txBody>
      </p:sp>
      <p:cxnSp>
        <p:nvCxnSpPr>
          <p:cNvPr id="21" name="直線コネクタ 20">
            <a:extLst>
              <a:ext uri="{FF2B5EF4-FFF2-40B4-BE49-F238E27FC236}">
                <a16:creationId xmlns:a16="http://schemas.microsoft.com/office/drawing/2014/main" id="{713F9716-3A97-30D1-04C0-A8ACD982C3C0}"/>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4755C5E5-92F7-5D22-995A-C2B47A0E2891}"/>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原子力産業全体としての人的・物質的投資の拡大に貢献の観点から、事業の実施により、自社成長性の向上や良質な雇用の維持・強化について記載すること。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2" name="Title 1">
            <a:extLst>
              <a:ext uri="{FF2B5EF4-FFF2-40B4-BE49-F238E27FC236}">
                <a16:creationId xmlns:a16="http://schemas.microsoft.com/office/drawing/2014/main" id="{55B8BFB8-549B-6286-D853-F88AA1A73C56}"/>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①自社成長性の向上や良質な雇用維持・強化</a:t>
            </a:r>
            <a:endParaRPr kumimoji="1" lang="en-US" altLang="ja-JP">
              <a:solidFill>
                <a:schemeClr val="tx1"/>
              </a:solidFill>
            </a:endParaRPr>
          </a:p>
        </p:txBody>
      </p:sp>
      <p:cxnSp>
        <p:nvCxnSpPr>
          <p:cNvPr id="3" name="Straight Connector 32">
            <a:extLst>
              <a:ext uri="{FF2B5EF4-FFF2-40B4-BE49-F238E27FC236}">
                <a16:creationId xmlns:a16="http://schemas.microsoft.com/office/drawing/2014/main" id="{EFB3BC2D-FB6D-2C1F-8C8E-D3F545F13604}"/>
              </a:ext>
            </a:extLst>
          </p:cNvPr>
          <p:cNvCxnSpPr>
            <a:cxnSpLocks/>
          </p:cNvCxnSpPr>
          <p:nvPr/>
        </p:nvCxnSpPr>
        <p:spPr>
          <a:xfrm>
            <a:off x="5915626" y="1977362"/>
            <a:ext cx="5322138"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TextBox 33">
            <a:extLst>
              <a:ext uri="{FF2B5EF4-FFF2-40B4-BE49-F238E27FC236}">
                <a16:creationId xmlns:a16="http://schemas.microsoft.com/office/drawing/2014/main" id="{F19B3B37-2EBE-55B2-3CB4-D9AD1BB7DDAA}"/>
              </a:ext>
            </a:extLst>
          </p:cNvPr>
          <p:cNvSpPr txBox="1"/>
          <p:nvPr/>
        </p:nvSpPr>
        <p:spPr>
          <a:xfrm>
            <a:off x="5915626" y="1725540"/>
            <a:ext cx="5322138"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a:solidFill>
                  <a:schemeClr val="tx1"/>
                </a:solidFill>
                <a:latin typeface="Meiryo UI" panose="020B0604030504040204" pitchFamily="50" charset="-128"/>
                <a:ea typeface="Meiryo UI" panose="020B0604030504040204" pitchFamily="50" charset="-128"/>
              </a:rPr>
              <a:t>地域の雇用創出や地域経済への効果・影響</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7" name="TextBox 54">
            <a:extLst>
              <a:ext uri="{FF2B5EF4-FFF2-40B4-BE49-F238E27FC236}">
                <a16:creationId xmlns:a16="http://schemas.microsoft.com/office/drawing/2014/main" id="{CCBADB5D-FB3B-2593-B90C-5E10A8E31819}"/>
              </a:ext>
            </a:extLst>
          </p:cNvPr>
          <p:cNvSpPr txBox="1"/>
          <p:nvPr/>
        </p:nvSpPr>
        <p:spPr>
          <a:xfrm>
            <a:off x="298117" y="1720140"/>
            <a:ext cx="5328000"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a:solidFill>
                  <a:schemeClr val="tx1"/>
                </a:solidFill>
                <a:latin typeface="Meiryo UI" panose="020B0604030504040204" pitchFamily="50" charset="-128"/>
                <a:ea typeface="Meiryo UI" panose="020B0604030504040204" pitchFamily="50" charset="-128"/>
              </a:rPr>
              <a:t>自社成長性の向上</a:t>
            </a:r>
            <a:endParaRPr kumimoji="1" lang="en-US" altLang="ja-JP" sz="1400">
              <a:solidFill>
                <a:schemeClr val="tx1"/>
              </a:solidFill>
              <a:latin typeface="Meiryo UI" panose="020B0604030504040204" pitchFamily="50" charset="-128"/>
              <a:ea typeface="Meiryo UI" panose="020B0604030504040204" pitchFamily="50" charset="-128"/>
            </a:endParaRPr>
          </a:p>
        </p:txBody>
      </p:sp>
      <p:cxnSp>
        <p:nvCxnSpPr>
          <p:cNvPr id="8" name="Straight Connector 53">
            <a:extLst>
              <a:ext uri="{FF2B5EF4-FFF2-40B4-BE49-F238E27FC236}">
                <a16:creationId xmlns:a16="http://schemas.microsoft.com/office/drawing/2014/main" id="{2A316CFD-2EDC-F54C-E13A-03F6009E36F1}"/>
              </a:ext>
            </a:extLst>
          </p:cNvPr>
          <p:cNvCxnSpPr>
            <a:cxnSpLocks/>
          </p:cNvCxnSpPr>
          <p:nvPr/>
        </p:nvCxnSpPr>
        <p:spPr>
          <a:xfrm>
            <a:off x="298117" y="1977362"/>
            <a:ext cx="5328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7773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CBABB-00EF-2B51-75D7-80352C879C57}"/>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2C3DA77-1EDD-260E-2948-7C38CECBFBF9}"/>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（２）原子力産業における人的・物質的投資の拡大への貢献</a:t>
            </a:r>
            <a:endParaRPr kumimoji="1" lang="en-US" altLang="ja-JP" sz="2000">
              <a:solidFill>
                <a:schemeClr val="tx1">
                  <a:lumMod val="50000"/>
                  <a:lumOff val="50000"/>
                </a:schemeClr>
              </a:solidFill>
            </a:endParaRPr>
          </a:p>
        </p:txBody>
      </p:sp>
      <p:cxnSp>
        <p:nvCxnSpPr>
          <p:cNvPr id="21" name="直線コネクタ 20">
            <a:extLst>
              <a:ext uri="{FF2B5EF4-FFF2-40B4-BE49-F238E27FC236}">
                <a16:creationId xmlns:a16="http://schemas.microsoft.com/office/drawing/2014/main" id="{74F2FBF7-3B0A-E276-4098-0A67D460420F}"/>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AF9894E-F38B-1876-93B5-0EB81C09668E}"/>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②他社への受発注による経済効果</a:t>
            </a:r>
            <a:endParaRPr kumimoji="1" lang="en-US" altLang="ja-JP">
              <a:solidFill>
                <a:schemeClr val="tx1"/>
              </a:solidFill>
            </a:endParaRPr>
          </a:p>
        </p:txBody>
      </p:sp>
      <p:cxnSp>
        <p:nvCxnSpPr>
          <p:cNvPr id="3" name="Straight Connector 32">
            <a:extLst>
              <a:ext uri="{FF2B5EF4-FFF2-40B4-BE49-F238E27FC236}">
                <a16:creationId xmlns:a16="http://schemas.microsoft.com/office/drawing/2014/main" id="{4CE9F0FC-99B8-7228-C24D-D37D60D916D1}"/>
              </a:ext>
            </a:extLst>
          </p:cNvPr>
          <p:cNvCxnSpPr>
            <a:cxnSpLocks/>
          </p:cNvCxnSpPr>
          <p:nvPr/>
        </p:nvCxnSpPr>
        <p:spPr>
          <a:xfrm>
            <a:off x="5915626" y="1977362"/>
            <a:ext cx="5322138"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TextBox 33">
            <a:extLst>
              <a:ext uri="{FF2B5EF4-FFF2-40B4-BE49-F238E27FC236}">
                <a16:creationId xmlns:a16="http://schemas.microsoft.com/office/drawing/2014/main" id="{CB937D35-8A25-AE52-05F4-4A0EE855E072}"/>
              </a:ext>
            </a:extLst>
          </p:cNvPr>
          <p:cNvSpPr txBox="1"/>
          <p:nvPr/>
        </p:nvSpPr>
        <p:spPr>
          <a:xfrm>
            <a:off x="5915626" y="1725540"/>
            <a:ext cx="5322138"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dirty="0">
                <a:solidFill>
                  <a:schemeClr val="tx1"/>
                </a:solidFill>
                <a:latin typeface="Meiryo UI" panose="020B0604030504040204" pitchFamily="50" charset="-128"/>
                <a:ea typeface="Meiryo UI" panose="020B0604030504040204" pitchFamily="50" charset="-128"/>
              </a:rPr>
              <a:t>投資誘発効果等</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5" name="TextBox 54">
            <a:extLst>
              <a:ext uri="{FF2B5EF4-FFF2-40B4-BE49-F238E27FC236}">
                <a16:creationId xmlns:a16="http://schemas.microsoft.com/office/drawing/2014/main" id="{4B582AC0-DB11-87D2-8949-54F86C21D357}"/>
              </a:ext>
            </a:extLst>
          </p:cNvPr>
          <p:cNvSpPr txBox="1"/>
          <p:nvPr/>
        </p:nvSpPr>
        <p:spPr>
          <a:xfrm>
            <a:off x="298116" y="1720140"/>
            <a:ext cx="5458249" cy="315129"/>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他社への受発注等による経済効果（川上企業・川下企業への影響等）</a:t>
            </a:r>
            <a:endParaRPr kumimoji="1" lang="en-US" sz="1400">
              <a:solidFill>
                <a:schemeClr val="tx1"/>
              </a:solidFill>
              <a:latin typeface="Meiryo UI" panose="020B0604030504040204" pitchFamily="50" charset="-128"/>
              <a:ea typeface="Meiryo UI" panose="020B0604030504040204" pitchFamily="50" charset="-128"/>
            </a:endParaRPr>
          </a:p>
        </p:txBody>
      </p:sp>
      <p:cxnSp>
        <p:nvCxnSpPr>
          <p:cNvPr id="7" name="Straight Connector 53">
            <a:extLst>
              <a:ext uri="{FF2B5EF4-FFF2-40B4-BE49-F238E27FC236}">
                <a16:creationId xmlns:a16="http://schemas.microsoft.com/office/drawing/2014/main" id="{19534252-192E-B2C2-F178-7F482AE2C3F3}"/>
              </a:ext>
            </a:extLst>
          </p:cNvPr>
          <p:cNvCxnSpPr>
            <a:cxnSpLocks/>
          </p:cNvCxnSpPr>
          <p:nvPr/>
        </p:nvCxnSpPr>
        <p:spPr>
          <a:xfrm>
            <a:off x="298117" y="1977362"/>
            <a:ext cx="5328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4304DDC1-6CB6-051F-F95B-E8B97A0F8AA2}"/>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本事業を実施し、将来自立化した上で、期待される経済効果（発注額等）を具体的に、可能な限り定量的に記載すること。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40344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1BBF8-54EE-769D-4BF7-086610054B8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E47FF899-8F61-E363-6385-C443F7BC009B}"/>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（３）経営層のコミットメント</a:t>
            </a:r>
            <a:endParaRPr kumimoji="1" lang="en-US" altLang="ja-JP" sz="2000">
              <a:solidFill>
                <a:schemeClr val="tx1">
                  <a:lumMod val="50000"/>
                  <a:lumOff val="50000"/>
                </a:schemeClr>
              </a:solidFill>
            </a:endParaRPr>
          </a:p>
        </p:txBody>
      </p:sp>
      <p:sp>
        <p:nvSpPr>
          <p:cNvPr id="20" name="Title 1">
            <a:extLst>
              <a:ext uri="{FF2B5EF4-FFF2-40B4-BE49-F238E27FC236}">
                <a16:creationId xmlns:a16="http://schemas.microsoft.com/office/drawing/2014/main" id="{B5960D5D-3982-E498-4877-23A8B64199FE}"/>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①事業の実施体制の全社における位置づけ</a:t>
            </a:r>
            <a:endParaRPr kumimoji="1" lang="en-US" altLang="ja-JP">
              <a:solidFill>
                <a:schemeClr val="tx1"/>
              </a:solidFill>
            </a:endParaRPr>
          </a:p>
        </p:txBody>
      </p:sp>
      <p:cxnSp>
        <p:nvCxnSpPr>
          <p:cNvPr id="21" name="直線コネクタ 20">
            <a:extLst>
              <a:ext uri="{FF2B5EF4-FFF2-40B4-BE49-F238E27FC236}">
                <a16:creationId xmlns:a16="http://schemas.microsoft.com/office/drawing/2014/main" id="{49A2601F-2B30-C768-108C-8017F507FC38}"/>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F32B35A8-D5DE-0D28-9E38-396606888FE2}"/>
              </a:ext>
            </a:extLst>
          </p:cNvPr>
          <p:cNvSpPr txBox="1"/>
          <p:nvPr/>
        </p:nvSpPr>
        <p:spPr>
          <a:xfrm>
            <a:off x="243831" y="1508320"/>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組織内体制図・役割分担</a:t>
            </a:r>
            <a:endParaRPr kumimoji="1" lang="ja-JP" altLang="en-US" sz="1400" b="1">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AD68D209-D7A0-B8A3-E4AA-210964FC1DD6}"/>
              </a:ext>
            </a:extLst>
          </p:cNvPr>
          <p:cNvSpPr/>
          <p:nvPr/>
        </p:nvSpPr>
        <p:spPr bwMode="gray">
          <a:xfrm>
            <a:off x="180000" y="5263817"/>
            <a:ext cx="1188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F4C68B3A-25CC-555E-1A92-1D7168A3D1E0}"/>
              </a:ext>
            </a:extLst>
          </p:cNvPr>
          <p:cNvSpPr txBox="1"/>
          <p:nvPr/>
        </p:nvSpPr>
        <p:spPr>
          <a:xfrm>
            <a:off x="180000" y="5028314"/>
            <a:ext cx="1063498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提案内容に対して、経営層や事業部門全体として深く関与し、機動的・継続的に経営資源を投入するための組織体制が構築されていることの説明</a:t>
            </a:r>
            <a:endParaRPr kumimoji="1" lang="ja-JP" altLang="en-US" sz="1400" b="1">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05C7513F-8145-A214-9548-1750F21BC916}"/>
              </a:ext>
            </a:extLst>
          </p:cNvPr>
          <p:cNvSpPr/>
          <p:nvPr/>
        </p:nvSpPr>
        <p:spPr bwMode="gray">
          <a:xfrm>
            <a:off x="180000" y="1757360"/>
            <a:ext cx="11880000" cy="2928005"/>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40322E5F-F02F-1DDA-0E29-190A1650AF55}"/>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事業の実施体制が、全社の中でどのような位置づけか、申請企業の組織と、実施責任者、実施者の関係、外注・委託の関係がわかるような体制図を記載すること。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提案内容に対して、経営層や事業部門全体として深く関与し、機動的・継続的に経営資源を投入するための組織体制が構築</a:t>
            </a:r>
            <a:r>
              <a:rPr lang="ja-JP" altLang="en-US" sz="1400" dirty="0">
                <a:solidFill>
                  <a:srgbClr val="FF0000"/>
                </a:solidFill>
                <a:latin typeface="Meiryo UI" panose="020B0604030504040204" pitchFamily="50" charset="-128"/>
                <a:ea typeface="Meiryo UI" panose="020B0604030504040204" pitchFamily="50" charset="-128"/>
              </a:rPr>
              <a:t>されていることを説明すること。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chemeClr val="tx1"/>
                </a:solidFill>
                <a:latin typeface="Meiryo UI" panose="020B0604030504040204" pitchFamily="50" charset="-128"/>
                <a:ea typeface="Meiryo UI" panose="020B0604030504040204" pitchFamily="50" charset="-128"/>
              </a:rPr>
              <a:t>別途補足資料として、代表権</a:t>
            </a:r>
            <a:r>
              <a:rPr kumimoji="1" lang="ja-JP" altLang="en-US" sz="1400" dirty="0">
                <a:solidFill>
                  <a:schemeClr val="tx1"/>
                </a:solidFill>
                <a:latin typeface="Meiryo UI" panose="020B0604030504040204" pitchFamily="50" charset="-128"/>
                <a:ea typeface="Meiryo UI" panose="020B0604030504040204" pitchFamily="50" charset="-128"/>
              </a:rPr>
              <a:t>を有するものによる間接補助事業遂行における企業のコミットメントを示す書面（自由</a:t>
            </a:r>
            <a:r>
              <a:rPr kumimoji="1" lang="ja-JP" altLang="en-US" sz="1400">
                <a:solidFill>
                  <a:schemeClr val="tx1"/>
                </a:solidFill>
                <a:latin typeface="Meiryo UI" panose="020B0604030504040204" pitchFamily="50" charset="-128"/>
                <a:ea typeface="Meiryo UI" panose="020B0604030504040204" pitchFamily="50" charset="-128"/>
              </a:rPr>
              <a:t>書式）を提出すること。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323737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33249-1604-D095-D704-ACFC58F61A83}"/>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E6359F0-2560-5477-215D-70EC5CA8516C}"/>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（３）経営層のコミットメント</a:t>
            </a:r>
            <a:endParaRPr kumimoji="1" lang="en-US" altLang="ja-JP" sz="2000">
              <a:solidFill>
                <a:schemeClr val="tx1">
                  <a:lumMod val="50000"/>
                  <a:lumOff val="50000"/>
                </a:schemeClr>
              </a:solidFill>
            </a:endParaRPr>
          </a:p>
        </p:txBody>
      </p:sp>
      <p:sp>
        <p:nvSpPr>
          <p:cNvPr id="20" name="Title 1">
            <a:extLst>
              <a:ext uri="{FF2B5EF4-FFF2-40B4-BE49-F238E27FC236}">
                <a16:creationId xmlns:a16="http://schemas.microsoft.com/office/drawing/2014/main" id="{C7BF0951-4F92-A116-C7A0-0E3653EBD613}"/>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②ステークホルダーへの情報発信</a:t>
            </a:r>
            <a:endParaRPr kumimoji="1" lang="en-US" altLang="ja-JP">
              <a:solidFill>
                <a:schemeClr val="tx1"/>
              </a:solidFill>
            </a:endParaRPr>
          </a:p>
        </p:txBody>
      </p:sp>
      <p:cxnSp>
        <p:nvCxnSpPr>
          <p:cNvPr id="21" name="直線コネクタ 20">
            <a:extLst>
              <a:ext uri="{FF2B5EF4-FFF2-40B4-BE49-F238E27FC236}">
                <a16:creationId xmlns:a16="http://schemas.microsoft.com/office/drawing/2014/main" id="{B3EDDEF8-4016-1669-EDF3-0E8E0EFFFDA3}"/>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 name="ee4pHeader1">
            <a:extLst>
              <a:ext uri="{FF2B5EF4-FFF2-40B4-BE49-F238E27FC236}">
                <a16:creationId xmlns:a16="http://schemas.microsoft.com/office/drawing/2014/main" id="{827C02D4-A014-BE55-4E2D-54BCC8D2E546}"/>
              </a:ext>
            </a:extLst>
          </p:cNvPr>
          <p:cNvSpPr txBox="1"/>
          <p:nvPr/>
        </p:nvSpPr>
        <p:spPr>
          <a:xfrm>
            <a:off x="393455" y="1557878"/>
            <a:ext cx="3727348" cy="276982"/>
          </a:xfrm>
          <a:prstGeom prst="rect">
            <a:avLst/>
          </a:prstGeom>
          <a:noFill/>
          <a:ln cap="rnd">
            <a:noFill/>
          </a:ln>
        </p:spPr>
        <p:txBody>
          <a:bodyPr wrap="square" lIns="0" tIns="0" rIns="0" bIns="0" rtlCol="0" anchor="b" anchorCtr="0">
            <a:noAutofit/>
          </a:bodyPr>
          <a:lstStyle/>
          <a:p>
            <a:pPr marL="0" lvl="3"/>
            <a:r>
              <a:rPr lang="ja-JP" altLang="en-US" sz="1400" b="1">
                <a:latin typeface="Trebuchet MS" panose="020B0603020202020204" pitchFamily="34" charset="0"/>
                <a:ea typeface="Meiryo UI" panose="020B0604030504040204" pitchFamily="50" charset="-128"/>
              </a:rPr>
              <a:t>ステークホルダーとの対話</a:t>
            </a:r>
            <a:endParaRPr lang="en-US" sz="1400" b="1">
              <a:latin typeface="Trebuchet MS" panose="020B0603020202020204" pitchFamily="34" charset="0"/>
              <a:ea typeface="Meiryo UI" panose="020B0604030504040204" pitchFamily="50" charset="-128"/>
            </a:endParaRPr>
          </a:p>
        </p:txBody>
      </p:sp>
      <p:cxnSp>
        <p:nvCxnSpPr>
          <p:cNvPr id="3" name="Straight Connector 83">
            <a:extLst>
              <a:ext uri="{FF2B5EF4-FFF2-40B4-BE49-F238E27FC236}">
                <a16:creationId xmlns:a16="http://schemas.microsoft.com/office/drawing/2014/main" id="{34F46BCC-3046-508E-D511-6ECEF1181A1F}"/>
              </a:ext>
            </a:extLst>
          </p:cNvPr>
          <p:cNvCxnSpPr/>
          <p:nvPr/>
        </p:nvCxnSpPr>
        <p:spPr>
          <a:xfrm>
            <a:off x="390331" y="1873410"/>
            <a:ext cx="374651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ee4pHeader1">
            <a:extLst>
              <a:ext uri="{FF2B5EF4-FFF2-40B4-BE49-F238E27FC236}">
                <a16:creationId xmlns:a16="http://schemas.microsoft.com/office/drawing/2014/main" id="{9FB68122-0C89-F611-42C0-793F02A56B55}"/>
              </a:ext>
            </a:extLst>
          </p:cNvPr>
          <p:cNvSpPr txBox="1"/>
          <p:nvPr/>
        </p:nvSpPr>
        <p:spPr>
          <a:xfrm>
            <a:off x="393455" y="4231409"/>
            <a:ext cx="3727348" cy="276982"/>
          </a:xfrm>
          <a:prstGeom prst="rect">
            <a:avLst/>
          </a:prstGeom>
          <a:noFill/>
          <a:ln cap="rnd">
            <a:noFill/>
          </a:ln>
        </p:spPr>
        <p:txBody>
          <a:bodyPr wrap="square" lIns="0" tIns="0" rIns="0" bIns="0" rtlCol="0" anchor="b" anchorCtr="0">
            <a:noAutofit/>
          </a:bodyPr>
          <a:lstStyle/>
          <a:p>
            <a:pPr marL="0" lvl="3"/>
            <a:r>
              <a:rPr lang="ja-JP" altLang="en-US" sz="1400" b="1">
                <a:latin typeface="Trebuchet MS" panose="020B0603020202020204" pitchFamily="34" charset="0"/>
                <a:ea typeface="Meiryo UI" panose="020B0604030504040204" pitchFamily="50" charset="-128"/>
              </a:rPr>
              <a:t>情報発信</a:t>
            </a:r>
            <a:endParaRPr lang="en-US" sz="1400" b="1">
              <a:latin typeface="Trebuchet MS" panose="020B0603020202020204" pitchFamily="34" charset="0"/>
              <a:ea typeface="Meiryo UI" panose="020B0604030504040204" pitchFamily="50" charset="-128"/>
            </a:endParaRPr>
          </a:p>
        </p:txBody>
      </p:sp>
      <p:cxnSp>
        <p:nvCxnSpPr>
          <p:cNvPr id="5" name="Straight Connector 83">
            <a:extLst>
              <a:ext uri="{FF2B5EF4-FFF2-40B4-BE49-F238E27FC236}">
                <a16:creationId xmlns:a16="http://schemas.microsoft.com/office/drawing/2014/main" id="{2A5362FA-6117-0C08-3727-777395C1E7B2}"/>
              </a:ext>
            </a:extLst>
          </p:cNvPr>
          <p:cNvCxnSpPr/>
          <p:nvPr/>
        </p:nvCxnSpPr>
        <p:spPr>
          <a:xfrm>
            <a:off x="390331" y="4546941"/>
            <a:ext cx="374651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58D772F2-82DF-F7A6-5A1B-CEF946593F84}"/>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の取組や目的・成果等についての幅広いステークホルダーへの情報発信の取組またはその計画を具体的に記載すること。ただし、連結子会社の場合は親会社による幅広いステークホルダーへの情報発信をもって、これに替えることができる。</a:t>
            </a:r>
            <a:endParaRPr lang="en-US" altLang="ja-JP" sz="1400" dirty="0">
              <a:solidFill>
                <a:srgbClr val="FF0000"/>
              </a:solidFill>
              <a:latin typeface="Meiryo UI" panose="020B0604030504040204" pitchFamily="50" charset="-128"/>
              <a:ea typeface="Meiryo UI" panose="020B0604030504040204" pitchFamily="50" charset="-128"/>
            </a:endParaRPr>
          </a:p>
          <a:p>
            <a:endParaRPr kumimoji="1" lang="ja-JP" altLang="en-US"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082217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35977-E742-9D92-4509-12A1F778882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B15F097-F8C2-F774-BAE8-4039407ADBE8}"/>
              </a:ext>
            </a:extLst>
          </p:cNvPr>
          <p:cNvSpPr txBox="1">
            <a:spLocks/>
          </p:cNvSpPr>
          <p:nvPr/>
        </p:nvSpPr>
        <p:spPr>
          <a:xfrm>
            <a:off x="180000" y="292726"/>
            <a:ext cx="10800000" cy="5539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（４）民間企業のみでは投資判断が困難な事業であることに関する説明</a:t>
            </a:r>
          </a:p>
          <a:p>
            <a:endParaRPr kumimoji="1" lang="en-US" altLang="ja-JP" sz="2000">
              <a:solidFill>
                <a:schemeClr val="tx1">
                  <a:lumMod val="50000"/>
                  <a:lumOff val="50000"/>
                </a:schemeClr>
              </a:solidFill>
            </a:endParaRPr>
          </a:p>
        </p:txBody>
      </p:sp>
      <p:cxnSp>
        <p:nvCxnSpPr>
          <p:cNvPr id="2" name="直線コネクタ 1">
            <a:extLst>
              <a:ext uri="{FF2B5EF4-FFF2-40B4-BE49-F238E27FC236}">
                <a16:creationId xmlns:a16="http://schemas.microsoft.com/office/drawing/2014/main" id="{DDC833AC-4F66-ECEF-931E-573D16B689E2}"/>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2" name="ee4pHeader1">
            <a:extLst>
              <a:ext uri="{FF2B5EF4-FFF2-40B4-BE49-F238E27FC236}">
                <a16:creationId xmlns:a16="http://schemas.microsoft.com/office/drawing/2014/main" id="{6F403248-07C6-9A17-EC03-83E471AE8989}"/>
              </a:ext>
            </a:extLst>
          </p:cNvPr>
          <p:cNvSpPr txBox="1"/>
          <p:nvPr/>
        </p:nvSpPr>
        <p:spPr>
          <a:xfrm>
            <a:off x="323787" y="997020"/>
            <a:ext cx="3860286" cy="276982"/>
          </a:xfrm>
          <a:prstGeom prst="rect">
            <a:avLst/>
          </a:prstGeom>
          <a:noFill/>
          <a:ln cap="rnd">
            <a:noFill/>
          </a:ln>
        </p:spPr>
        <p:txBody>
          <a:bodyPr wrap="square" lIns="0" tIns="0" rIns="0" bIns="0" rtlCol="0" anchor="b" anchorCtr="0">
            <a:noAutofit/>
          </a:bodyPr>
          <a:lstStyle/>
          <a:p>
            <a:pPr marL="0" lvl="3"/>
            <a:r>
              <a:rPr lang="ja-JP" altLang="en-US" sz="1400" b="1" dirty="0">
                <a:latin typeface="Trebuchet MS" panose="020B0603020202020204" pitchFamily="34" charset="0"/>
                <a:ea typeface="Meiryo UI" panose="020B0604030504040204" pitchFamily="50" charset="-128"/>
              </a:rPr>
              <a:t>補助の前提が必要である根拠（経済面や技術面）</a:t>
            </a:r>
          </a:p>
        </p:txBody>
      </p:sp>
      <p:cxnSp>
        <p:nvCxnSpPr>
          <p:cNvPr id="63" name="Straight Connector 83">
            <a:extLst>
              <a:ext uri="{FF2B5EF4-FFF2-40B4-BE49-F238E27FC236}">
                <a16:creationId xmlns:a16="http://schemas.microsoft.com/office/drawing/2014/main" id="{5A4BDA3D-F285-0328-3F00-6142FA5541E2}"/>
              </a:ext>
            </a:extLst>
          </p:cNvPr>
          <p:cNvCxnSpPr/>
          <p:nvPr/>
        </p:nvCxnSpPr>
        <p:spPr>
          <a:xfrm>
            <a:off x="320663" y="1312552"/>
            <a:ext cx="374651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ee4pHeader1">
            <a:extLst>
              <a:ext uri="{FF2B5EF4-FFF2-40B4-BE49-F238E27FC236}">
                <a16:creationId xmlns:a16="http://schemas.microsoft.com/office/drawing/2014/main" id="{52163045-01EB-9B08-3ADD-1E819772D6BE}"/>
              </a:ext>
            </a:extLst>
          </p:cNvPr>
          <p:cNvSpPr txBox="1"/>
          <p:nvPr/>
        </p:nvSpPr>
        <p:spPr>
          <a:xfrm>
            <a:off x="323787" y="3927410"/>
            <a:ext cx="3860286" cy="276982"/>
          </a:xfrm>
          <a:prstGeom prst="rect">
            <a:avLst/>
          </a:prstGeom>
          <a:noFill/>
          <a:ln cap="rnd">
            <a:noFill/>
          </a:ln>
        </p:spPr>
        <p:txBody>
          <a:bodyPr wrap="square" lIns="0" tIns="0" rIns="0" bIns="0" rtlCol="0" anchor="b" anchorCtr="0">
            <a:noAutofit/>
          </a:bodyPr>
          <a:lstStyle/>
          <a:p>
            <a:pPr marL="0" lvl="3"/>
            <a:r>
              <a:rPr lang="ja-JP" altLang="en-US" sz="1400" b="1" dirty="0">
                <a:latin typeface="Trebuchet MS" panose="020B0603020202020204" pitchFamily="34" charset="0"/>
                <a:ea typeface="Meiryo UI" panose="020B0604030504040204" pitchFamily="50" charset="-128"/>
              </a:rPr>
              <a:t>補助の前提が必要である根拠（その他予見性等）</a:t>
            </a:r>
          </a:p>
        </p:txBody>
      </p:sp>
      <p:cxnSp>
        <p:nvCxnSpPr>
          <p:cNvPr id="28" name="Straight Connector 83">
            <a:extLst>
              <a:ext uri="{FF2B5EF4-FFF2-40B4-BE49-F238E27FC236}">
                <a16:creationId xmlns:a16="http://schemas.microsoft.com/office/drawing/2014/main" id="{CDB975E7-66BC-84BE-8F16-19EBD8C661EB}"/>
              </a:ext>
            </a:extLst>
          </p:cNvPr>
          <p:cNvCxnSpPr/>
          <p:nvPr/>
        </p:nvCxnSpPr>
        <p:spPr>
          <a:xfrm>
            <a:off x="320663" y="4242942"/>
            <a:ext cx="374651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F162DAF6-B7EC-16F7-82F4-292FF927D802}"/>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提案内容は、補助を前提としない場合には、経済面や技術面、その他予見性等の観点から補助の前提が必要である根拠を記載すること。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ja-JP" altLang="en-US"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357513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35977-E742-9D92-4509-12A1F778882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B15F097-F8C2-F774-BAE8-4039407ADBE8}"/>
              </a:ext>
            </a:extLst>
          </p:cNvPr>
          <p:cNvSpPr txBox="1">
            <a:spLocks/>
          </p:cNvSpPr>
          <p:nvPr/>
        </p:nvSpPr>
        <p:spPr>
          <a:xfrm>
            <a:off x="180000" y="292726"/>
            <a:ext cx="10800000" cy="5539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（４）民間企業のみでは投資判断が困難な事業であることに関する説明</a:t>
            </a:r>
          </a:p>
          <a:p>
            <a:endParaRPr kumimoji="1" lang="en-US" altLang="ja-JP" sz="2000">
              <a:solidFill>
                <a:schemeClr val="tx1">
                  <a:lumMod val="50000"/>
                  <a:lumOff val="50000"/>
                </a:schemeClr>
              </a:solidFill>
            </a:endParaRPr>
          </a:p>
        </p:txBody>
      </p:sp>
      <p:cxnSp>
        <p:nvCxnSpPr>
          <p:cNvPr id="2" name="直線コネクタ 1">
            <a:extLst>
              <a:ext uri="{FF2B5EF4-FFF2-40B4-BE49-F238E27FC236}">
                <a16:creationId xmlns:a16="http://schemas.microsoft.com/office/drawing/2014/main" id="{DDC833AC-4F66-ECEF-931E-573D16B689E2}"/>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2" name="ee4pHeader1">
            <a:extLst>
              <a:ext uri="{FF2B5EF4-FFF2-40B4-BE49-F238E27FC236}">
                <a16:creationId xmlns:a16="http://schemas.microsoft.com/office/drawing/2014/main" id="{6F403248-07C6-9A17-EC03-83E471AE8989}"/>
              </a:ext>
            </a:extLst>
          </p:cNvPr>
          <p:cNvSpPr txBox="1"/>
          <p:nvPr/>
        </p:nvSpPr>
        <p:spPr>
          <a:xfrm>
            <a:off x="323787" y="997020"/>
            <a:ext cx="3727348" cy="276982"/>
          </a:xfrm>
          <a:prstGeom prst="rect">
            <a:avLst/>
          </a:prstGeom>
          <a:noFill/>
          <a:ln cap="rnd">
            <a:noFill/>
          </a:ln>
        </p:spPr>
        <p:txBody>
          <a:bodyPr wrap="square" lIns="0" tIns="0" rIns="0" bIns="0" rtlCol="0" anchor="b" anchorCtr="0">
            <a:noAutofit/>
          </a:bodyPr>
          <a:lstStyle/>
          <a:p>
            <a:pPr marL="0" lvl="3"/>
            <a:r>
              <a:rPr lang="ja-JP" altLang="en-US" sz="1400" b="1">
                <a:latin typeface="Trebuchet MS" panose="020B0603020202020204" pitchFamily="34" charset="0"/>
                <a:ea typeface="Meiryo UI" panose="020B0604030504040204" pitchFamily="50" charset="-128"/>
              </a:rPr>
              <a:t>投資判断基準</a:t>
            </a:r>
            <a:endParaRPr lang="en-US" sz="1400" b="1">
              <a:latin typeface="Trebuchet MS" panose="020B0603020202020204" pitchFamily="34" charset="0"/>
              <a:ea typeface="Meiryo UI" panose="020B0604030504040204" pitchFamily="50" charset="-128"/>
            </a:endParaRPr>
          </a:p>
        </p:txBody>
      </p:sp>
      <p:cxnSp>
        <p:nvCxnSpPr>
          <p:cNvPr id="63" name="Straight Connector 83">
            <a:extLst>
              <a:ext uri="{FF2B5EF4-FFF2-40B4-BE49-F238E27FC236}">
                <a16:creationId xmlns:a16="http://schemas.microsoft.com/office/drawing/2014/main" id="{5A4BDA3D-F285-0328-3F00-6142FA5541E2}"/>
              </a:ext>
            </a:extLst>
          </p:cNvPr>
          <p:cNvCxnSpPr/>
          <p:nvPr/>
        </p:nvCxnSpPr>
        <p:spPr>
          <a:xfrm>
            <a:off x="320663" y="1312552"/>
            <a:ext cx="374651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4" name="ee4pHeader1">
            <a:extLst>
              <a:ext uri="{FF2B5EF4-FFF2-40B4-BE49-F238E27FC236}">
                <a16:creationId xmlns:a16="http://schemas.microsoft.com/office/drawing/2014/main" id="{32F0890A-D4D0-8D4F-4262-C1F7B32FE61E}"/>
              </a:ext>
            </a:extLst>
          </p:cNvPr>
          <p:cNvSpPr txBox="1"/>
          <p:nvPr/>
        </p:nvSpPr>
        <p:spPr>
          <a:xfrm>
            <a:off x="323787" y="4782715"/>
            <a:ext cx="3727348" cy="276982"/>
          </a:xfrm>
          <a:prstGeom prst="rect">
            <a:avLst/>
          </a:prstGeom>
          <a:noFill/>
          <a:ln cap="rnd">
            <a:noFill/>
          </a:ln>
        </p:spPr>
        <p:txBody>
          <a:bodyPr wrap="square" lIns="0" tIns="0" rIns="0" bIns="0" rtlCol="0" anchor="b" anchorCtr="0">
            <a:noAutofit/>
          </a:bodyPr>
          <a:lstStyle/>
          <a:p>
            <a:pPr marL="0" lvl="3"/>
            <a:r>
              <a:rPr lang="ja-JP" altLang="en-US" sz="1400" b="1">
                <a:latin typeface="Trebuchet MS" panose="020B0603020202020204" pitchFamily="34" charset="0"/>
                <a:ea typeface="Meiryo UI" panose="020B0604030504040204" pitchFamily="50" charset="-128"/>
              </a:rPr>
              <a:t>その他の投資判断基準</a:t>
            </a:r>
            <a:endParaRPr lang="en-US" sz="1400" b="1">
              <a:latin typeface="Trebuchet MS" panose="020B0603020202020204" pitchFamily="34" charset="0"/>
              <a:ea typeface="Meiryo UI" panose="020B0604030504040204" pitchFamily="50" charset="-128"/>
            </a:endParaRPr>
          </a:p>
        </p:txBody>
      </p:sp>
      <p:cxnSp>
        <p:nvCxnSpPr>
          <p:cNvPr id="65" name="Straight Connector 83">
            <a:extLst>
              <a:ext uri="{FF2B5EF4-FFF2-40B4-BE49-F238E27FC236}">
                <a16:creationId xmlns:a16="http://schemas.microsoft.com/office/drawing/2014/main" id="{C4354C88-9EAE-9442-422A-CD10FAC2AEF0}"/>
              </a:ext>
            </a:extLst>
          </p:cNvPr>
          <p:cNvCxnSpPr/>
          <p:nvPr/>
        </p:nvCxnSpPr>
        <p:spPr>
          <a:xfrm>
            <a:off x="320663" y="5098247"/>
            <a:ext cx="374651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3" name="Straight Connector 22">
            <a:extLst>
              <a:ext uri="{FF2B5EF4-FFF2-40B4-BE49-F238E27FC236}">
                <a16:creationId xmlns:a16="http://schemas.microsoft.com/office/drawing/2014/main" id="{0723DDDA-655E-20C5-C9A5-43EA844DE1CB}"/>
              </a:ext>
            </a:extLst>
          </p:cNvPr>
          <p:cNvCxnSpPr>
            <a:cxnSpLocks/>
          </p:cNvCxnSpPr>
          <p:nvPr/>
        </p:nvCxnSpPr>
        <p:spPr>
          <a:xfrm>
            <a:off x="511746" y="1983260"/>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 name="TextBox 34">
            <a:extLst>
              <a:ext uri="{FF2B5EF4-FFF2-40B4-BE49-F238E27FC236}">
                <a16:creationId xmlns:a16="http://schemas.microsoft.com/office/drawing/2014/main" id="{C688C245-402F-5294-0D0D-168277489943}"/>
              </a:ext>
            </a:extLst>
          </p:cNvPr>
          <p:cNvSpPr txBox="1"/>
          <p:nvPr/>
        </p:nvSpPr>
        <p:spPr>
          <a:xfrm>
            <a:off x="511745" y="1605011"/>
            <a:ext cx="1279835" cy="4252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投資判断基準</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5" name="TextBox 39">
            <a:extLst>
              <a:ext uri="{FF2B5EF4-FFF2-40B4-BE49-F238E27FC236}">
                <a16:creationId xmlns:a16="http://schemas.microsoft.com/office/drawing/2014/main" id="{A98B075D-6509-9FA9-DBED-2DB153681338}"/>
              </a:ext>
            </a:extLst>
          </p:cNvPr>
          <p:cNvSpPr txBox="1"/>
          <p:nvPr/>
        </p:nvSpPr>
        <p:spPr>
          <a:xfrm>
            <a:off x="511745" y="2000787"/>
            <a:ext cx="1279835" cy="1044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IRR</a:t>
            </a:r>
          </a:p>
          <a:p>
            <a:pPr>
              <a:tabLst>
                <a:tab pos="177800" algn="l"/>
              </a:tabLst>
            </a:pPr>
            <a:r>
              <a:rPr kumimoji="1" lang="en-US" altLang="ja-JP" sz="1050" dirty="0">
                <a:solidFill>
                  <a:schemeClr val="tx1"/>
                </a:solidFill>
                <a:latin typeface="Meiryo UI" panose="020B0604030504040204" pitchFamily="50" charset="-128"/>
                <a:ea typeface="Meiryo UI" panose="020B0604030504040204" pitchFamily="50" charset="-128"/>
              </a:rPr>
              <a:t>※	Equity IRR</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	Project IRR</a:t>
            </a:r>
            <a:r>
              <a:rPr kumimoji="1" lang="ja-JP" altLang="en-US" sz="1050" dirty="0">
                <a:solidFill>
                  <a:schemeClr val="tx1"/>
                </a:solidFill>
                <a:latin typeface="Meiryo UI" panose="020B0604030504040204" pitchFamily="50" charset="-128"/>
                <a:ea typeface="Meiryo UI" panose="020B0604030504040204" pitchFamily="50" charset="-128"/>
              </a:rPr>
              <a:t>の</a:t>
            </a:r>
            <a:br>
              <a:rPr kumimoji="1" lang="en-US" altLang="ja-JP" sz="1050" dirty="0">
                <a:solidFill>
                  <a:schemeClr val="tx1"/>
                </a:solidFill>
                <a:latin typeface="Meiryo UI" panose="020B0604030504040204" pitchFamily="50" charset="-128"/>
                <a:ea typeface="Meiryo UI" panose="020B0604030504040204" pitchFamily="50" charset="-128"/>
              </a:rPr>
            </a:br>
            <a:r>
              <a:rPr kumimoji="1" lang="en-US" altLang="ja-JP" sz="1050" dirty="0">
                <a:solidFill>
                  <a:schemeClr val="tx1"/>
                </a:solidFill>
                <a:latin typeface="Meiryo UI" panose="020B0604030504040204" pitchFamily="50" charset="-128"/>
                <a:ea typeface="Meiryo UI" panose="020B0604030504040204" pitchFamily="50" charset="-128"/>
              </a:rPr>
              <a:t>	</a:t>
            </a:r>
            <a:r>
              <a:rPr kumimoji="1" lang="ja-JP" altLang="en-US" sz="1050" dirty="0">
                <a:solidFill>
                  <a:schemeClr val="tx1"/>
                </a:solidFill>
                <a:latin typeface="Meiryo UI" panose="020B0604030504040204" pitchFamily="50" charset="-128"/>
                <a:ea typeface="Meiryo UI" panose="020B0604030504040204" pitchFamily="50" charset="-128"/>
              </a:rPr>
              <a:t>いずれに該当す</a:t>
            </a:r>
            <a:r>
              <a:rPr kumimoji="1" lang="en-US" altLang="ja-JP" sz="1050" dirty="0">
                <a:solidFill>
                  <a:schemeClr val="tx1"/>
                </a:solidFill>
                <a:latin typeface="Meiryo UI" panose="020B0604030504040204" pitchFamily="50" charset="-128"/>
                <a:ea typeface="Meiryo UI" panose="020B0604030504040204" pitchFamily="50" charset="-128"/>
              </a:rPr>
              <a:t>	</a:t>
            </a:r>
            <a:r>
              <a:rPr kumimoji="1" lang="ja-JP" altLang="en-US" sz="1050" dirty="0">
                <a:solidFill>
                  <a:schemeClr val="tx1"/>
                </a:solidFill>
                <a:latin typeface="Meiryo UI" panose="020B0604030504040204" pitchFamily="50" charset="-128"/>
                <a:ea typeface="Meiryo UI" panose="020B0604030504040204" pitchFamily="50" charset="-128"/>
              </a:rPr>
              <a:t>るか明記すること</a:t>
            </a:r>
            <a:endParaRPr kumimoji="1" lang="en-US" sz="1050" dirty="0">
              <a:solidFill>
                <a:schemeClr val="tx1"/>
              </a:solidFill>
              <a:latin typeface="Meiryo UI" panose="020B0604030504040204" pitchFamily="50" charset="-128"/>
              <a:ea typeface="Meiryo UI" panose="020B0604030504040204" pitchFamily="50" charset="-128"/>
            </a:endParaRPr>
          </a:p>
        </p:txBody>
      </p:sp>
      <p:sp>
        <p:nvSpPr>
          <p:cNvPr id="7" name="TextBox 40">
            <a:extLst>
              <a:ext uri="{FF2B5EF4-FFF2-40B4-BE49-F238E27FC236}">
                <a16:creationId xmlns:a16="http://schemas.microsoft.com/office/drawing/2014/main" id="{7479F188-ED0A-8C17-3AA2-DBCEAC29E7C5}"/>
              </a:ext>
            </a:extLst>
          </p:cNvPr>
          <p:cNvSpPr txBox="1"/>
          <p:nvPr/>
        </p:nvSpPr>
        <p:spPr>
          <a:xfrm>
            <a:off x="511745" y="3144482"/>
            <a:ext cx="1279835" cy="1044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投資回収期間</a:t>
            </a:r>
            <a:endParaRPr kumimoji="1" lang="en-US" sz="1400" dirty="0">
              <a:solidFill>
                <a:schemeClr val="tx1"/>
              </a:solidFill>
              <a:latin typeface="Meiryo UI" panose="020B0604030504040204" pitchFamily="50" charset="-128"/>
              <a:ea typeface="Meiryo UI" panose="020B0604030504040204" pitchFamily="50" charset="-128"/>
            </a:endParaRPr>
          </a:p>
        </p:txBody>
      </p:sp>
      <p:cxnSp>
        <p:nvCxnSpPr>
          <p:cNvPr id="8" name="Straight Connector 22">
            <a:extLst>
              <a:ext uri="{FF2B5EF4-FFF2-40B4-BE49-F238E27FC236}">
                <a16:creationId xmlns:a16="http://schemas.microsoft.com/office/drawing/2014/main" id="{C9733E45-8A57-313E-B587-144F3101EAB8}"/>
              </a:ext>
            </a:extLst>
          </p:cNvPr>
          <p:cNvCxnSpPr>
            <a:cxnSpLocks/>
          </p:cNvCxnSpPr>
          <p:nvPr/>
        </p:nvCxnSpPr>
        <p:spPr>
          <a:xfrm>
            <a:off x="1939566" y="1983260"/>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9" name="TextBox 34">
            <a:extLst>
              <a:ext uri="{FF2B5EF4-FFF2-40B4-BE49-F238E27FC236}">
                <a16:creationId xmlns:a16="http://schemas.microsoft.com/office/drawing/2014/main" id="{D694A37F-BE35-B105-B9BE-A2B905157F5A}"/>
              </a:ext>
            </a:extLst>
          </p:cNvPr>
          <p:cNvSpPr txBox="1"/>
          <p:nvPr/>
        </p:nvSpPr>
        <p:spPr>
          <a:xfrm>
            <a:off x="1939566" y="1605011"/>
            <a:ext cx="1279835" cy="4252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補助がない場合</a:t>
            </a:r>
            <a:endParaRPr kumimoji="1" lang="zh-TW" altLang="en-US" sz="1400" dirty="0">
              <a:solidFill>
                <a:schemeClr val="tx1"/>
              </a:solidFill>
              <a:latin typeface="Meiryo UI" panose="020B0604030504040204" pitchFamily="50" charset="-128"/>
              <a:ea typeface="Meiryo UI" panose="020B0604030504040204" pitchFamily="50" charset="-128"/>
            </a:endParaRPr>
          </a:p>
        </p:txBody>
      </p:sp>
      <p:sp>
        <p:nvSpPr>
          <p:cNvPr id="10" name="TextBox 39">
            <a:extLst>
              <a:ext uri="{FF2B5EF4-FFF2-40B4-BE49-F238E27FC236}">
                <a16:creationId xmlns:a16="http://schemas.microsoft.com/office/drawing/2014/main" id="{66E3E0CF-2D63-649E-F36D-4E02E00C34B0}"/>
              </a:ext>
            </a:extLst>
          </p:cNvPr>
          <p:cNvSpPr txBox="1"/>
          <p:nvPr/>
        </p:nvSpPr>
        <p:spPr>
          <a:xfrm>
            <a:off x="1939566" y="2000787"/>
            <a:ext cx="1279835"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11" name="TextBox 40">
            <a:extLst>
              <a:ext uri="{FF2B5EF4-FFF2-40B4-BE49-F238E27FC236}">
                <a16:creationId xmlns:a16="http://schemas.microsoft.com/office/drawing/2014/main" id="{1A62CB23-F54C-7B21-BC82-145DED1D52FC}"/>
              </a:ext>
            </a:extLst>
          </p:cNvPr>
          <p:cNvSpPr txBox="1"/>
          <p:nvPr/>
        </p:nvSpPr>
        <p:spPr>
          <a:xfrm>
            <a:off x="1939566" y="3144482"/>
            <a:ext cx="1279835"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cxnSp>
        <p:nvCxnSpPr>
          <p:cNvPr id="12" name="Straight Connector 22">
            <a:extLst>
              <a:ext uri="{FF2B5EF4-FFF2-40B4-BE49-F238E27FC236}">
                <a16:creationId xmlns:a16="http://schemas.microsoft.com/office/drawing/2014/main" id="{9C95BDBF-6336-8A51-B948-D3C5EDFF9714}"/>
              </a:ext>
            </a:extLst>
          </p:cNvPr>
          <p:cNvCxnSpPr>
            <a:cxnSpLocks/>
          </p:cNvCxnSpPr>
          <p:nvPr/>
        </p:nvCxnSpPr>
        <p:spPr>
          <a:xfrm>
            <a:off x="3325044" y="1983260"/>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4" name="TextBox 34">
            <a:extLst>
              <a:ext uri="{FF2B5EF4-FFF2-40B4-BE49-F238E27FC236}">
                <a16:creationId xmlns:a16="http://schemas.microsoft.com/office/drawing/2014/main" id="{8BB3FFB2-ED15-685C-7B9D-42B4DF9D1734}"/>
              </a:ext>
            </a:extLst>
          </p:cNvPr>
          <p:cNvSpPr txBox="1"/>
          <p:nvPr/>
        </p:nvSpPr>
        <p:spPr>
          <a:xfrm>
            <a:off x="3325044" y="1605011"/>
            <a:ext cx="1279835" cy="4252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補助がある場合</a:t>
            </a:r>
            <a:endParaRPr kumimoji="1" lang="zh-TW" altLang="en-US" sz="1400" dirty="0">
              <a:solidFill>
                <a:schemeClr val="tx1"/>
              </a:solidFill>
              <a:latin typeface="Meiryo UI" panose="020B0604030504040204" pitchFamily="50" charset="-128"/>
              <a:ea typeface="Meiryo UI" panose="020B0604030504040204" pitchFamily="50" charset="-128"/>
            </a:endParaRPr>
          </a:p>
        </p:txBody>
      </p:sp>
      <p:sp>
        <p:nvSpPr>
          <p:cNvPr id="15" name="TextBox 39">
            <a:extLst>
              <a:ext uri="{FF2B5EF4-FFF2-40B4-BE49-F238E27FC236}">
                <a16:creationId xmlns:a16="http://schemas.microsoft.com/office/drawing/2014/main" id="{4A959C4A-CE3F-DAA8-6527-92A1900466A1}"/>
              </a:ext>
            </a:extLst>
          </p:cNvPr>
          <p:cNvSpPr txBox="1"/>
          <p:nvPr/>
        </p:nvSpPr>
        <p:spPr>
          <a:xfrm>
            <a:off x="3325044" y="2000787"/>
            <a:ext cx="1279835"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16" name="TextBox 40">
            <a:extLst>
              <a:ext uri="{FF2B5EF4-FFF2-40B4-BE49-F238E27FC236}">
                <a16:creationId xmlns:a16="http://schemas.microsoft.com/office/drawing/2014/main" id="{1E5AC3ED-1E60-C84E-A9BF-FB9FF1EEA54E}"/>
              </a:ext>
            </a:extLst>
          </p:cNvPr>
          <p:cNvSpPr txBox="1"/>
          <p:nvPr/>
        </p:nvSpPr>
        <p:spPr>
          <a:xfrm>
            <a:off x="3325044" y="3144482"/>
            <a:ext cx="1279835"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cxnSp>
        <p:nvCxnSpPr>
          <p:cNvPr id="17" name="Straight Connector 22">
            <a:extLst>
              <a:ext uri="{FF2B5EF4-FFF2-40B4-BE49-F238E27FC236}">
                <a16:creationId xmlns:a16="http://schemas.microsoft.com/office/drawing/2014/main" id="{2D2277A4-B95F-C743-0949-60778CD8BAD6}"/>
              </a:ext>
            </a:extLst>
          </p:cNvPr>
          <p:cNvCxnSpPr>
            <a:cxnSpLocks/>
          </p:cNvCxnSpPr>
          <p:nvPr/>
        </p:nvCxnSpPr>
        <p:spPr>
          <a:xfrm>
            <a:off x="4710522" y="1983260"/>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8" name="TextBox 34">
            <a:extLst>
              <a:ext uri="{FF2B5EF4-FFF2-40B4-BE49-F238E27FC236}">
                <a16:creationId xmlns:a16="http://schemas.microsoft.com/office/drawing/2014/main" id="{EEA8CDB6-8F8D-7C3D-AD43-9E1886A6713D}"/>
              </a:ext>
            </a:extLst>
          </p:cNvPr>
          <p:cNvSpPr txBox="1"/>
          <p:nvPr/>
        </p:nvSpPr>
        <p:spPr>
          <a:xfrm>
            <a:off x="4710522" y="1605011"/>
            <a:ext cx="1279835" cy="4252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自社の</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投資判断基準値</a:t>
            </a:r>
            <a:endParaRPr kumimoji="1" lang="zh-TW" altLang="en-US" sz="1400" dirty="0">
              <a:solidFill>
                <a:schemeClr val="tx1"/>
              </a:solidFill>
              <a:latin typeface="Meiryo UI" panose="020B0604030504040204" pitchFamily="50" charset="-128"/>
              <a:ea typeface="Meiryo UI" panose="020B0604030504040204" pitchFamily="50" charset="-128"/>
            </a:endParaRPr>
          </a:p>
        </p:txBody>
      </p:sp>
      <p:sp>
        <p:nvSpPr>
          <p:cNvPr id="19" name="TextBox 39">
            <a:extLst>
              <a:ext uri="{FF2B5EF4-FFF2-40B4-BE49-F238E27FC236}">
                <a16:creationId xmlns:a16="http://schemas.microsoft.com/office/drawing/2014/main" id="{119D7A4B-7D73-664D-ACBF-987AA6E58E1E}"/>
              </a:ext>
            </a:extLst>
          </p:cNvPr>
          <p:cNvSpPr txBox="1"/>
          <p:nvPr/>
        </p:nvSpPr>
        <p:spPr>
          <a:xfrm>
            <a:off x="4710522" y="2000787"/>
            <a:ext cx="1279835"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20" name="TextBox 40">
            <a:extLst>
              <a:ext uri="{FF2B5EF4-FFF2-40B4-BE49-F238E27FC236}">
                <a16:creationId xmlns:a16="http://schemas.microsoft.com/office/drawing/2014/main" id="{6985B33B-CE1F-84BC-BC6F-E54E9653105E}"/>
              </a:ext>
            </a:extLst>
          </p:cNvPr>
          <p:cNvSpPr txBox="1"/>
          <p:nvPr/>
        </p:nvSpPr>
        <p:spPr>
          <a:xfrm>
            <a:off x="4710522" y="3144482"/>
            <a:ext cx="1279835"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cxnSp>
        <p:nvCxnSpPr>
          <p:cNvPr id="21" name="Straight Connector 22">
            <a:extLst>
              <a:ext uri="{FF2B5EF4-FFF2-40B4-BE49-F238E27FC236}">
                <a16:creationId xmlns:a16="http://schemas.microsoft.com/office/drawing/2014/main" id="{D1E2AA04-B23A-F17C-5B77-FBEF6A5E521A}"/>
              </a:ext>
            </a:extLst>
          </p:cNvPr>
          <p:cNvCxnSpPr>
            <a:cxnSpLocks/>
          </p:cNvCxnSpPr>
          <p:nvPr/>
        </p:nvCxnSpPr>
        <p:spPr>
          <a:xfrm>
            <a:off x="6096000" y="1983260"/>
            <a:ext cx="551874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2" name="TextBox 34">
            <a:extLst>
              <a:ext uri="{FF2B5EF4-FFF2-40B4-BE49-F238E27FC236}">
                <a16:creationId xmlns:a16="http://schemas.microsoft.com/office/drawing/2014/main" id="{5EEDF877-4F54-1E53-C271-BAA9D29AADFD}"/>
              </a:ext>
            </a:extLst>
          </p:cNvPr>
          <p:cNvSpPr txBox="1"/>
          <p:nvPr/>
        </p:nvSpPr>
        <p:spPr>
          <a:xfrm>
            <a:off x="6096000" y="1605011"/>
            <a:ext cx="5518749" cy="425268"/>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400" dirty="0">
                <a:solidFill>
                  <a:schemeClr val="tx1"/>
                </a:solidFill>
                <a:latin typeface="Meiryo UI" panose="020B0604030504040204" pitchFamily="50" charset="-128"/>
                <a:ea typeface="Meiryo UI" panose="020B0604030504040204" pitchFamily="50" charset="-128"/>
              </a:rPr>
              <a:t>導出過程（計算式により、定量的に記載すること）</a:t>
            </a:r>
            <a:endParaRPr kumimoji="1" lang="zh-TW" altLang="en-US" sz="1400" dirty="0">
              <a:solidFill>
                <a:schemeClr val="tx1"/>
              </a:solidFill>
              <a:latin typeface="Meiryo UI" panose="020B0604030504040204" pitchFamily="50" charset="-128"/>
              <a:ea typeface="Meiryo UI" panose="020B0604030504040204" pitchFamily="50" charset="-128"/>
            </a:endParaRPr>
          </a:p>
        </p:txBody>
      </p:sp>
      <p:sp>
        <p:nvSpPr>
          <p:cNvPr id="23" name="TextBox 39">
            <a:extLst>
              <a:ext uri="{FF2B5EF4-FFF2-40B4-BE49-F238E27FC236}">
                <a16:creationId xmlns:a16="http://schemas.microsoft.com/office/drawing/2014/main" id="{D1A5773C-09DC-80AA-99D3-848C72B47EF2}"/>
              </a:ext>
            </a:extLst>
          </p:cNvPr>
          <p:cNvSpPr txBox="1"/>
          <p:nvPr/>
        </p:nvSpPr>
        <p:spPr>
          <a:xfrm>
            <a:off x="6096000" y="2000787"/>
            <a:ext cx="5518749"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24" name="TextBox 40">
            <a:extLst>
              <a:ext uri="{FF2B5EF4-FFF2-40B4-BE49-F238E27FC236}">
                <a16:creationId xmlns:a16="http://schemas.microsoft.com/office/drawing/2014/main" id="{49B94807-D982-FE43-22AF-C3875A962324}"/>
              </a:ext>
            </a:extLst>
          </p:cNvPr>
          <p:cNvSpPr txBox="1"/>
          <p:nvPr/>
        </p:nvSpPr>
        <p:spPr>
          <a:xfrm>
            <a:off x="6096000" y="3144482"/>
            <a:ext cx="5518749" cy="1044000"/>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dirty="0">
                <a:solidFill>
                  <a:schemeClr val="tx1"/>
                </a:solidFill>
                <a:latin typeface="Meiryo UI" panose="020B0604030504040204" pitchFamily="50" charset="-128"/>
                <a:ea typeface="Meiryo UI" panose="020B0604030504040204" pitchFamily="50" charset="-128"/>
              </a:rPr>
              <a:t>XX</a:t>
            </a:r>
            <a:endParaRPr kumimoji="1" lang="en-US" sz="1400" dirty="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7C3A542E-7D69-2E67-49F5-94EA06231759}"/>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補助を前提としない場合は内部利益率や投資回収期間など投資判断に至る水準に達しないことが、可能な限り定量的に記載すること。</a:t>
            </a:r>
            <a:br>
              <a:rPr kumimoji="1" lang="en-US" altLang="ja-JP" sz="1400" dirty="0">
                <a:solidFill>
                  <a:srgbClr val="FF0000"/>
                </a:solidFill>
                <a:latin typeface="Meiryo UI" panose="020B0604030504040204" pitchFamily="50" charset="-128"/>
                <a:ea typeface="Meiryo UI" panose="020B0604030504040204" pitchFamily="50" charset="-128"/>
              </a:rPr>
            </a:br>
            <a:r>
              <a:rPr kumimoji="1" lang="ja-JP" altLang="en-US" sz="1400" dirty="0">
                <a:solidFill>
                  <a:srgbClr val="FF0000"/>
                </a:solidFill>
                <a:latin typeface="Meiryo UI" panose="020B0604030504040204" pitchFamily="50" charset="-128"/>
                <a:ea typeface="Meiryo UI" panose="020B0604030504040204" pitchFamily="50" charset="-128"/>
              </a:rPr>
              <a:t>例：補助を前提としない場合には、投資計画の </a:t>
            </a:r>
            <a:r>
              <a:rPr kumimoji="1" lang="en-US" altLang="ja-JP" sz="1400" dirty="0">
                <a:solidFill>
                  <a:srgbClr val="FF0000"/>
                </a:solidFill>
                <a:latin typeface="Meiryo UI" panose="020B0604030504040204" pitchFamily="50" charset="-128"/>
                <a:ea typeface="Meiryo UI" panose="020B0604030504040204" pitchFamily="50" charset="-128"/>
              </a:rPr>
              <a:t>IRR</a:t>
            </a:r>
            <a:r>
              <a:rPr kumimoji="1" lang="ja-JP" altLang="en-US" sz="1400" dirty="0">
                <a:solidFill>
                  <a:srgbClr val="FF0000"/>
                </a:solidFill>
                <a:latin typeface="Meiryo UI" panose="020B0604030504040204" pitchFamily="50" charset="-128"/>
                <a:ea typeface="Meiryo UI" panose="020B0604030504040204" pitchFamily="50" charset="-128"/>
              </a:rPr>
              <a:t>（</a:t>
            </a:r>
            <a:r>
              <a:rPr kumimoji="1" lang="en-US" altLang="ja-JP" sz="1400" dirty="0">
                <a:solidFill>
                  <a:srgbClr val="FF0000"/>
                </a:solidFill>
                <a:latin typeface="Meiryo UI" panose="020B0604030504040204" pitchFamily="50" charset="-128"/>
                <a:ea typeface="Meiryo UI" panose="020B0604030504040204" pitchFamily="50" charset="-128"/>
              </a:rPr>
              <a:t>internal rate of return</a:t>
            </a:r>
            <a:r>
              <a:rPr kumimoji="1" lang="ja-JP" altLang="en-US" sz="1400" dirty="0">
                <a:solidFill>
                  <a:srgbClr val="FF0000"/>
                </a:solidFill>
                <a:latin typeface="Meiryo UI" panose="020B0604030504040204" pitchFamily="50" charset="-128"/>
                <a:ea typeface="Meiryo UI" panose="020B0604030504040204" pitchFamily="50" charset="-128"/>
              </a:rPr>
              <a:t>：内部利益率）や投資回収期間が投資判断に至る水準には達しない等</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ja-JP" altLang="en-US"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909689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35977-E742-9D92-4509-12A1F7788822}"/>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B15F097-F8C2-F774-BAE8-4039407ADBE8}"/>
              </a:ext>
            </a:extLst>
          </p:cNvPr>
          <p:cNvSpPr txBox="1">
            <a:spLocks/>
          </p:cNvSpPr>
          <p:nvPr/>
        </p:nvSpPr>
        <p:spPr>
          <a:xfrm>
            <a:off x="180000" y="292726"/>
            <a:ext cx="10800000" cy="553998"/>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（４）民間企業のみでは投資判断が困難な事業であることに関する説明</a:t>
            </a:r>
          </a:p>
          <a:p>
            <a:endParaRPr kumimoji="1" lang="en-US" altLang="ja-JP" sz="2000" dirty="0">
              <a:solidFill>
                <a:schemeClr val="tx1">
                  <a:lumMod val="50000"/>
                  <a:lumOff val="50000"/>
                </a:schemeClr>
              </a:solidFill>
            </a:endParaRPr>
          </a:p>
        </p:txBody>
      </p:sp>
      <p:cxnSp>
        <p:nvCxnSpPr>
          <p:cNvPr id="2" name="直線コネクタ 1">
            <a:extLst>
              <a:ext uri="{FF2B5EF4-FFF2-40B4-BE49-F238E27FC236}">
                <a16:creationId xmlns:a16="http://schemas.microsoft.com/office/drawing/2014/main" id="{DDC833AC-4F66-ECEF-931E-573D16B689E2}"/>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2" name="ee4pHeader1">
            <a:extLst>
              <a:ext uri="{FF2B5EF4-FFF2-40B4-BE49-F238E27FC236}">
                <a16:creationId xmlns:a16="http://schemas.microsoft.com/office/drawing/2014/main" id="{6F403248-07C6-9A17-EC03-83E471AE8989}"/>
              </a:ext>
            </a:extLst>
          </p:cNvPr>
          <p:cNvSpPr txBox="1"/>
          <p:nvPr/>
        </p:nvSpPr>
        <p:spPr>
          <a:xfrm>
            <a:off x="323787" y="997020"/>
            <a:ext cx="3727348" cy="276982"/>
          </a:xfrm>
          <a:prstGeom prst="rect">
            <a:avLst/>
          </a:prstGeom>
          <a:noFill/>
          <a:ln cap="rnd">
            <a:noFill/>
          </a:ln>
        </p:spPr>
        <p:txBody>
          <a:bodyPr wrap="square" lIns="0" tIns="0" rIns="0" bIns="0" rtlCol="0" anchor="b" anchorCtr="0">
            <a:noAutofit/>
          </a:bodyPr>
          <a:lstStyle/>
          <a:p>
            <a:pPr marL="0" lvl="3"/>
            <a:r>
              <a:rPr lang="ja-JP" altLang="en-US" sz="1400" b="1" dirty="0">
                <a:latin typeface="Trebuchet MS" panose="020B0603020202020204" pitchFamily="34" charset="0"/>
                <a:ea typeface="Meiryo UI" panose="020B0604030504040204" pitchFamily="50" charset="-128"/>
              </a:rPr>
              <a:t>その他</a:t>
            </a:r>
          </a:p>
        </p:txBody>
      </p:sp>
      <p:cxnSp>
        <p:nvCxnSpPr>
          <p:cNvPr id="63" name="Straight Connector 83">
            <a:extLst>
              <a:ext uri="{FF2B5EF4-FFF2-40B4-BE49-F238E27FC236}">
                <a16:creationId xmlns:a16="http://schemas.microsoft.com/office/drawing/2014/main" id="{5A4BDA3D-F285-0328-3F00-6142FA5541E2}"/>
              </a:ext>
            </a:extLst>
          </p:cNvPr>
          <p:cNvCxnSpPr/>
          <p:nvPr/>
        </p:nvCxnSpPr>
        <p:spPr>
          <a:xfrm>
            <a:off x="320663" y="1312552"/>
            <a:ext cx="3746512"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90F6BE14-1B04-44C9-272A-EF99161FE4E6}"/>
              </a:ext>
            </a:extLst>
          </p:cNvPr>
          <p:cNvSpPr/>
          <p:nvPr/>
        </p:nvSpPr>
        <p:spPr>
          <a:xfrm>
            <a:off x="2152432" y="2390235"/>
            <a:ext cx="7868093" cy="30851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その他民間企業のみでは投資判断が困難な事業であることに関する説明について必要に応じて記載すること。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記載が不要な場合は本ページを削除すること。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075017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7F64B06D-C541-0F8B-DE3E-60034C409E78}"/>
              </a:ext>
            </a:extLst>
          </p:cNvPr>
          <p:cNvPicPr>
            <a:picLocks noChangeAspect="1"/>
          </p:cNvPicPr>
          <p:nvPr/>
        </p:nvPicPr>
        <p:blipFill>
          <a:blip r:embed="rId3"/>
          <a:stretch>
            <a:fillRect/>
          </a:stretch>
        </p:blipFill>
        <p:spPr>
          <a:xfrm>
            <a:off x="0" y="861819"/>
            <a:ext cx="12192000" cy="5703455"/>
          </a:xfrm>
          <a:prstGeom prst="rect">
            <a:avLst/>
          </a:prstGeom>
        </p:spPr>
      </p:pic>
      <p:sp>
        <p:nvSpPr>
          <p:cNvPr id="4" name="Title 1">
            <a:extLst>
              <a:ext uri="{FF2B5EF4-FFF2-40B4-BE49-F238E27FC236}">
                <a16:creationId xmlns:a16="http://schemas.microsoft.com/office/drawing/2014/main" id="{1A313A87-6767-E9E2-BE54-329ACE5FC8B7}"/>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rgbClr val="FF0000"/>
                </a:solidFill>
              </a:rPr>
              <a:t>（参考）審査項目と実施計画内の各項目との関係性</a:t>
            </a:r>
          </a:p>
        </p:txBody>
      </p:sp>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03BAB-2D52-BE36-B5B5-00259CF17E57}"/>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id="{200EAE01-4B88-19B7-56A7-729EE9443B97}"/>
              </a:ext>
            </a:extLst>
          </p:cNvPr>
          <p:cNvPicPr>
            <a:picLocks noChangeAspect="1"/>
          </p:cNvPicPr>
          <p:nvPr/>
        </p:nvPicPr>
        <p:blipFill>
          <a:blip r:embed="rId3"/>
          <a:stretch>
            <a:fillRect/>
          </a:stretch>
        </p:blipFill>
        <p:spPr>
          <a:xfrm>
            <a:off x="0" y="824593"/>
            <a:ext cx="12192000" cy="2857500"/>
          </a:xfrm>
          <a:prstGeom prst="rect">
            <a:avLst/>
          </a:prstGeom>
        </p:spPr>
      </p:pic>
      <p:sp>
        <p:nvSpPr>
          <p:cNvPr id="4" name="Title 1">
            <a:extLst>
              <a:ext uri="{FF2B5EF4-FFF2-40B4-BE49-F238E27FC236}">
                <a16:creationId xmlns:a16="http://schemas.microsoft.com/office/drawing/2014/main" id="{87F4FB53-8B92-C7F3-3F69-64ABBAFAF5D9}"/>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rgbClr val="FF0000"/>
                </a:solidFill>
              </a:rPr>
              <a:t>（参考）審査項目と実施計画内の各項目との関係性</a:t>
            </a:r>
          </a:p>
        </p:txBody>
      </p:sp>
    </p:spTree>
    <p:custDataLst>
      <p:tags r:id="rId1"/>
    </p:custDataLst>
    <p:extLst>
      <p:ext uri="{BB962C8B-B14F-4D97-AF65-F5344CB8AC3E}">
        <p14:creationId xmlns:p14="http://schemas.microsoft.com/office/powerpoint/2010/main" val="753105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421245"/>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74320" rIns="0" bIns="137160" numCol="1" spcCol="0" rtlCol="0" fromWordArt="0" anchor="ctr" anchorCtr="0" forceAA="0" compatLnSpc="1">
            <a:prstTxWarp prst="textNoShape">
              <a:avLst/>
            </a:prstTxWarp>
            <a:noAutofit/>
          </a:bodyPr>
          <a:lstStyle/>
          <a:p>
            <a:pPr algn="ctr">
              <a:lnSpc>
                <a:spcPts val="6000"/>
              </a:lnSpc>
              <a:tabLst>
                <a:tab pos="2336800" algn="l"/>
              </a:tabLst>
            </a:pPr>
            <a:r>
              <a:rPr lang="ja-JP" altLang="en-US" sz="4000" dirty="0">
                <a:solidFill>
                  <a:schemeClr val="tx1"/>
                </a:solidFill>
                <a:latin typeface="Meiryo UI" panose="020B0604030504040204" pitchFamily="50" charset="-128"/>
                <a:ea typeface="Meiryo UI" panose="020B0604030504040204" pitchFamily="50" charset="-128"/>
              </a:rPr>
              <a:t>１．間接補助事業の実施内容及び方法</a:t>
            </a: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en-US" altLang="ja-JP" sz="3600">
                <a:solidFill>
                  <a:schemeClr val="tx1"/>
                </a:solidFill>
                <a:latin typeface="Meiryo UI" panose="020B0604030504040204" pitchFamily="50" charset="-128"/>
                <a:ea typeface="Meiryo UI" panose="020B0604030504040204" pitchFamily="50" charset="-128"/>
              </a:rPr>
              <a:t>@@@</a:t>
            </a:r>
            <a:r>
              <a:rPr kumimoji="1" lang="ja-JP" altLang="en-US" sz="3600">
                <a:solidFill>
                  <a:schemeClr val="tx1"/>
                </a:solidFill>
                <a:latin typeface="Meiryo UI" panose="020B0604030504040204" pitchFamily="50" charset="-128"/>
                <a:ea typeface="Meiryo UI" panose="020B0604030504040204" pitchFamily="50" charset="-128"/>
              </a:rPr>
              <a:t>（幹事会社の社名）</a:t>
            </a:r>
          </a:p>
        </p:txBody>
      </p:sp>
    </p:spTree>
    <p:custDataLst>
      <p:tags r:id="rId1"/>
    </p:custDataLst>
    <p:extLst>
      <p:ext uri="{BB962C8B-B14F-4D97-AF65-F5344CB8AC3E}">
        <p14:creationId xmlns:p14="http://schemas.microsoft.com/office/powerpoint/2010/main" val="296415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CB909-BAAD-B5C6-4EA9-85B0118D225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4115FE76-6517-1E90-77A5-935BA99055B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（１）間接補助事業の実施内容及び方法</a:t>
            </a:r>
            <a:endParaRPr kumimoji="1" lang="en-US" altLang="ja-JP" sz="2000">
              <a:solidFill>
                <a:schemeClr val="tx1">
                  <a:lumMod val="50000"/>
                  <a:lumOff val="50000"/>
                </a:schemeClr>
              </a:solidFill>
            </a:endParaRPr>
          </a:p>
        </p:txBody>
      </p:sp>
      <p:sp>
        <p:nvSpPr>
          <p:cNvPr id="20" name="Title 1">
            <a:extLst>
              <a:ext uri="{FF2B5EF4-FFF2-40B4-BE49-F238E27FC236}">
                <a16:creationId xmlns:a16="http://schemas.microsoft.com/office/drawing/2014/main" id="{556528F2-DF0D-8A2E-D303-5790175D7A0C}"/>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事業の目的</a:t>
            </a:r>
            <a:endParaRPr kumimoji="1" lang="en-US" altLang="ja-JP">
              <a:solidFill>
                <a:schemeClr val="tx1"/>
              </a:solidFill>
            </a:endParaRPr>
          </a:p>
        </p:txBody>
      </p:sp>
      <p:cxnSp>
        <p:nvCxnSpPr>
          <p:cNvPr id="21" name="直線コネクタ 20">
            <a:extLst>
              <a:ext uri="{FF2B5EF4-FFF2-40B4-BE49-F238E27FC236}">
                <a16:creationId xmlns:a16="http://schemas.microsoft.com/office/drawing/2014/main" id="{13FF391E-CAA4-357E-3B55-423A220FF1EE}"/>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30BC5F7A-0A3C-633C-54B8-3D7DD8D8B195}"/>
              </a:ext>
            </a:extLst>
          </p:cNvPr>
          <p:cNvSpPr/>
          <p:nvPr/>
        </p:nvSpPr>
        <p:spPr>
          <a:xfrm>
            <a:off x="2152432" y="2390236"/>
            <a:ext cx="7868093" cy="2191000"/>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事業実施の背景や具体的な課題、事業の目的について、募集要項の「</a:t>
            </a:r>
            <a:r>
              <a:rPr lang="en-US" altLang="ja-JP" sz="1400" dirty="0">
                <a:solidFill>
                  <a:srgbClr val="FF0000"/>
                </a:solidFill>
                <a:latin typeface="Meiryo UI" panose="020B0604030504040204" pitchFamily="50" charset="-128"/>
                <a:ea typeface="Meiryo UI" panose="020B0604030504040204" pitchFamily="50" charset="-128"/>
              </a:rPr>
              <a:t>Ⅰ </a:t>
            </a:r>
            <a:r>
              <a:rPr lang="ja-JP" altLang="en-US" sz="1400" dirty="0">
                <a:solidFill>
                  <a:srgbClr val="FF0000"/>
                </a:solidFill>
                <a:latin typeface="Meiryo UI" panose="020B0604030504040204" pitchFamily="50" charset="-128"/>
                <a:ea typeface="Meiryo UI" panose="020B0604030504040204" pitchFamily="50" charset="-128"/>
              </a:rPr>
              <a:t>事業概要＞</a:t>
            </a:r>
            <a:r>
              <a:rPr lang="en-US" altLang="ja-JP" sz="1400" dirty="0">
                <a:solidFill>
                  <a:srgbClr val="FF0000"/>
                </a:solidFill>
                <a:latin typeface="Meiryo UI" panose="020B0604030504040204" pitchFamily="50" charset="-128"/>
                <a:ea typeface="Meiryo UI" panose="020B0604030504040204" pitchFamily="50" charset="-128"/>
              </a:rPr>
              <a:t>1</a:t>
            </a:r>
            <a:r>
              <a:rPr lang="ja-JP" altLang="en-US" sz="1400" dirty="0">
                <a:solidFill>
                  <a:srgbClr val="FF0000"/>
                </a:solidFill>
                <a:latin typeface="Meiryo UI" panose="020B0604030504040204" pitchFamily="50" charset="-128"/>
                <a:ea typeface="Meiryo UI" panose="020B0604030504040204" pitchFamily="50" charset="-128"/>
              </a:rPr>
              <a:t> 事業目的」に沿った目的で実施する旨を記載すること。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rgbClr val="FF0000"/>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343142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86C64-619E-60BC-AD44-393F3F03227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ADD2717F-20D5-5C9C-9918-AA1BE513B515}"/>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dirty="0">
                <a:solidFill>
                  <a:schemeClr val="tx1">
                    <a:lumMod val="50000"/>
                    <a:lumOff val="50000"/>
                  </a:schemeClr>
                </a:solidFill>
              </a:rPr>
              <a:t>（１）間接補助事業の実施内容及び方法</a:t>
            </a:r>
            <a:endParaRPr kumimoji="1" lang="en-US" altLang="ja-JP" sz="2000" dirty="0">
              <a:solidFill>
                <a:schemeClr val="tx1">
                  <a:lumMod val="50000"/>
                  <a:lumOff val="50000"/>
                </a:schemeClr>
              </a:solidFill>
            </a:endParaRPr>
          </a:p>
        </p:txBody>
      </p:sp>
      <p:sp>
        <p:nvSpPr>
          <p:cNvPr id="20" name="Title 1">
            <a:extLst>
              <a:ext uri="{FF2B5EF4-FFF2-40B4-BE49-F238E27FC236}">
                <a16:creationId xmlns:a16="http://schemas.microsoft.com/office/drawing/2014/main" id="{D44F424F-0AE0-CD7C-99B0-1B1661E32EDD}"/>
              </a:ext>
            </a:extLst>
          </p:cNvPr>
          <p:cNvSpPr txBox="1">
            <a:spLocks/>
          </p:cNvSpPr>
          <p:nvPr/>
        </p:nvSpPr>
        <p:spPr>
          <a:xfrm>
            <a:off x="180000" y="980545"/>
            <a:ext cx="11246652" cy="3323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dirty="0">
                <a:solidFill>
                  <a:schemeClr val="tx1"/>
                </a:solidFill>
              </a:rPr>
              <a:t>事業の実施内容・方法</a:t>
            </a:r>
            <a:endParaRPr kumimoji="1" lang="en-US" altLang="ja-JP" dirty="0">
              <a:solidFill>
                <a:schemeClr val="tx1"/>
              </a:solidFill>
            </a:endParaRPr>
          </a:p>
        </p:txBody>
      </p:sp>
      <p:cxnSp>
        <p:nvCxnSpPr>
          <p:cNvPr id="21" name="直線コネクタ 20">
            <a:extLst>
              <a:ext uri="{FF2B5EF4-FFF2-40B4-BE49-F238E27FC236}">
                <a16:creationId xmlns:a16="http://schemas.microsoft.com/office/drawing/2014/main" id="{15006407-562F-A9D2-E2CF-0948FC92C6D8}"/>
              </a:ext>
            </a:extLst>
          </p:cNvPr>
          <p:cNvCxnSpPr>
            <a:cxnSpLocks/>
          </p:cNvCxnSpPr>
          <p:nvPr/>
        </p:nvCxnSpPr>
        <p:spPr>
          <a:xfrm flipV="1">
            <a:off x="156000" y="1382614"/>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5F2695F2-AFE7-918B-30EC-FD27AE98C10D}"/>
              </a:ext>
            </a:extLst>
          </p:cNvPr>
          <p:cNvSpPr/>
          <p:nvPr/>
        </p:nvSpPr>
        <p:spPr>
          <a:xfrm>
            <a:off x="2152432" y="2390235"/>
            <a:ext cx="7868093" cy="3576451"/>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実施内容は、項目を細分化し具体的に記載すること。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実施内容は、</a:t>
            </a:r>
            <a:r>
              <a:rPr lang="ja-JP" altLang="en-US" sz="1400" dirty="0">
                <a:solidFill>
                  <a:srgbClr val="FF0000"/>
                </a:solidFill>
                <a:latin typeface="Meiryo UI" panose="020B0604030504040204" pitchFamily="50" charset="-128"/>
                <a:ea typeface="Meiryo UI" panose="020B0604030504040204" pitchFamily="50" charset="-128"/>
              </a:rPr>
              <a:t>募集要領の「</a:t>
            </a:r>
            <a:r>
              <a:rPr lang="en-US" altLang="ja-JP" sz="1400" dirty="0">
                <a:solidFill>
                  <a:srgbClr val="FF0000"/>
                </a:solidFill>
                <a:latin typeface="Meiryo UI" panose="020B0604030504040204" pitchFamily="50" charset="-128"/>
                <a:ea typeface="Meiryo UI" panose="020B0604030504040204" pitchFamily="50" charset="-128"/>
              </a:rPr>
              <a:t>Ⅱ </a:t>
            </a:r>
            <a:r>
              <a:rPr lang="ja-JP" altLang="en-US" sz="1400" dirty="0">
                <a:solidFill>
                  <a:srgbClr val="FF0000"/>
                </a:solidFill>
                <a:latin typeface="Meiryo UI" panose="020B0604030504040204" pitchFamily="50" charset="-128"/>
                <a:ea typeface="Meiryo UI" panose="020B0604030504040204" pitchFamily="50" charset="-128"/>
              </a:rPr>
              <a:t>補助対象＞２ 対象事業の要件」に沿って、「①次世代革新炉の技術開発」、「②次世代革新炉の開発・建設に向けた原子力産業基盤強化」のいずれか（またはその両方）に該当することを明記し、募集要領（表１）に掲げる技術項目の該当項目とその内容を具体的に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実施方法は、実施内容を実現するための具体的な方法・成果目標（</a:t>
            </a:r>
            <a:r>
              <a:rPr lang="en-US" altLang="ja-JP" sz="1400" dirty="0">
                <a:solidFill>
                  <a:srgbClr val="FF0000"/>
                </a:solidFill>
                <a:latin typeface="Meiryo UI" panose="020B0604030504040204" pitchFamily="50" charset="-128"/>
                <a:ea typeface="Meiryo UI" panose="020B0604030504040204" pitchFamily="50" charset="-128"/>
              </a:rPr>
              <a:t>TRL</a:t>
            </a:r>
            <a:r>
              <a:rPr lang="ja-JP" altLang="en-US" sz="1400" dirty="0">
                <a:solidFill>
                  <a:srgbClr val="FF0000"/>
                </a:solidFill>
                <a:latin typeface="Meiryo UI" panose="020B0604030504040204" pitchFamily="50" charset="-128"/>
                <a:ea typeface="Meiryo UI" panose="020B0604030504040204" pitchFamily="50" charset="-128"/>
              </a:rPr>
              <a:t>、</a:t>
            </a:r>
            <a:r>
              <a:rPr lang="en-US" altLang="ja-JP" sz="1400" dirty="0">
                <a:solidFill>
                  <a:srgbClr val="FF0000"/>
                </a:solidFill>
                <a:latin typeface="Meiryo UI" panose="020B0604030504040204" pitchFamily="50" charset="-128"/>
                <a:ea typeface="Meiryo UI" panose="020B0604030504040204" pitchFamily="50" charset="-128"/>
              </a:rPr>
              <a:t>KPI</a:t>
            </a:r>
            <a:r>
              <a:rPr lang="ja-JP" altLang="en-US" sz="1400" dirty="0">
                <a:solidFill>
                  <a:srgbClr val="FF0000"/>
                </a:solidFill>
                <a:latin typeface="Meiryo UI" panose="020B0604030504040204" pitchFamily="50" charset="-128"/>
                <a:ea typeface="Meiryo UI" panose="020B0604030504040204" pitchFamily="50" charset="-128"/>
              </a:rPr>
              <a:t>等）を細分化した項目ごとに記載すること。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記載にあたっては、以下についても明記すること。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独自性・新規性・他社に対する優位性</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742950" lvl="1"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本事業の成果を高めるための効果的な工夫</a:t>
            </a:r>
            <a:endParaRPr kumimoji="1"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649345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EB786-973A-20B4-A415-01662D0DF84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8F1C04CB-ACB6-9ECE-FED7-383BF5EC1D3D}"/>
              </a:ext>
            </a:extLst>
          </p:cNvPr>
          <p:cNvGraphicFramePr>
            <a:graphicFrameLocks noChangeAspect="1"/>
          </p:cNvGraphicFramePr>
          <p:nvPr>
            <p:custDataLst>
              <p:tags r:id="rId1"/>
            </p:custDataLst>
            <p:extLst>
              <p:ext uri="{D42A27DB-BD31-4B8C-83A1-F6EECF244321}">
                <p14:modId xmlns:p14="http://schemas.microsoft.com/office/powerpoint/2010/main" val="30940971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5" name="think-cell data - do not delete" hidden="1">
                        <a:extLst>
                          <a:ext uri="{FF2B5EF4-FFF2-40B4-BE49-F238E27FC236}">
                            <a16:creationId xmlns:a16="http://schemas.microsoft.com/office/drawing/2014/main" id="{8F1C04CB-ACB6-9ECE-FED7-383BF5EC1D3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43094663-B67D-576B-F1E2-016577BB6E56}"/>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（２）実施体制</a:t>
            </a:r>
            <a:endParaRPr kumimoji="1" lang="en-US" altLang="ja-JP" sz="2000">
              <a:solidFill>
                <a:schemeClr val="tx1">
                  <a:lumMod val="50000"/>
                  <a:lumOff val="50000"/>
                </a:schemeClr>
              </a:solidFill>
            </a:endParaRPr>
          </a:p>
        </p:txBody>
      </p:sp>
      <p:cxnSp>
        <p:nvCxnSpPr>
          <p:cNvPr id="21" name="直線コネクタ 20">
            <a:extLst>
              <a:ext uri="{FF2B5EF4-FFF2-40B4-BE49-F238E27FC236}">
                <a16:creationId xmlns:a16="http://schemas.microsoft.com/office/drawing/2014/main" id="{5BDB2D12-6226-CE84-26A0-AD3F8225C48E}"/>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4D411E9A-D710-B76A-A9B3-C44087F2110A}"/>
              </a:ext>
            </a:extLst>
          </p:cNvPr>
          <p:cNvGraphicFramePr>
            <a:graphicFrameLocks noGrp="1"/>
          </p:cNvGraphicFramePr>
          <p:nvPr>
            <p:extLst>
              <p:ext uri="{D42A27DB-BD31-4B8C-83A1-F6EECF244321}">
                <p14:modId xmlns:p14="http://schemas.microsoft.com/office/powerpoint/2010/main" val="2696541337"/>
              </p:ext>
            </p:extLst>
          </p:nvPr>
        </p:nvGraphicFramePr>
        <p:xfrm>
          <a:off x="243831" y="1216098"/>
          <a:ext cx="5760000" cy="1087904"/>
        </p:xfrm>
        <a:graphic>
          <a:graphicData uri="http://schemas.openxmlformats.org/drawingml/2006/table">
            <a:tbl>
              <a:tblPr firstRow="1" firstCol="1" bandRow="1">
                <a:tableStyleId>{5940675A-B579-460E-94D1-54222C63F5DA}</a:tableStyleId>
              </a:tblPr>
              <a:tblGrid>
                <a:gridCol w="1191181">
                  <a:extLst>
                    <a:ext uri="{9D8B030D-6E8A-4147-A177-3AD203B41FA5}">
                      <a16:colId xmlns:a16="http://schemas.microsoft.com/office/drawing/2014/main" val="752954938"/>
                    </a:ext>
                  </a:extLst>
                </a:gridCol>
                <a:gridCol w="4568819">
                  <a:extLst>
                    <a:ext uri="{9D8B030D-6E8A-4147-A177-3AD203B41FA5}">
                      <a16:colId xmlns:a16="http://schemas.microsoft.com/office/drawing/2014/main" val="1654801076"/>
                    </a:ext>
                  </a:extLst>
                </a:gridCol>
              </a:tblGrid>
              <a:tr h="213067">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75691152"/>
                  </a:ext>
                </a:extLst>
              </a:tr>
              <a:tr h="213067">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3372112"/>
                  </a:ext>
                </a:extLst>
              </a:tr>
              <a:tr h="578144">
                <a:tc>
                  <a:txBody>
                    <a:bodyPr/>
                    <a:lstStyle/>
                    <a:p>
                      <a:pPr algn="just"/>
                      <a:r>
                        <a:rPr lang="ja-JP" sz="1200" b="1" kern="100">
                          <a:effectLst/>
                          <a:latin typeface="Meiryo UI" panose="020B0604030504040204" pitchFamily="50" charset="-128"/>
                          <a:ea typeface="Meiryo UI" panose="020B0604030504040204" pitchFamily="50" charset="-128"/>
                        </a:rPr>
                        <a:t>略歴</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1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507500474"/>
                  </a:ext>
                </a:extLst>
              </a:tr>
            </a:tbl>
          </a:graphicData>
        </a:graphic>
      </p:graphicFrame>
      <p:graphicFrame>
        <p:nvGraphicFramePr>
          <p:cNvPr id="3" name="表 2">
            <a:extLst>
              <a:ext uri="{FF2B5EF4-FFF2-40B4-BE49-F238E27FC236}">
                <a16:creationId xmlns:a16="http://schemas.microsoft.com/office/drawing/2014/main" id="{BC3DF256-F27F-36D7-BDD7-89DB27854D5B}"/>
              </a:ext>
            </a:extLst>
          </p:cNvPr>
          <p:cNvGraphicFramePr>
            <a:graphicFrameLocks noGrp="1"/>
          </p:cNvGraphicFramePr>
          <p:nvPr>
            <p:extLst>
              <p:ext uri="{D42A27DB-BD31-4B8C-83A1-F6EECF244321}">
                <p14:modId xmlns:p14="http://schemas.microsoft.com/office/powerpoint/2010/main" val="2273379085"/>
              </p:ext>
            </p:extLst>
          </p:nvPr>
        </p:nvGraphicFramePr>
        <p:xfrm>
          <a:off x="6287392" y="1216098"/>
          <a:ext cx="5760000" cy="1019520"/>
        </p:xfrm>
        <a:graphic>
          <a:graphicData uri="http://schemas.openxmlformats.org/drawingml/2006/table">
            <a:tbl>
              <a:tblPr firstRow="1" firstCol="1" bandRow="1">
                <a:tableStyleId>{5940675A-B579-460E-94D1-54222C63F5DA}</a:tableStyleId>
              </a:tblPr>
              <a:tblGrid>
                <a:gridCol w="1193718">
                  <a:extLst>
                    <a:ext uri="{9D8B030D-6E8A-4147-A177-3AD203B41FA5}">
                      <a16:colId xmlns:a16="http://schemas.microsoft.com/office/drawing/2014/main" val="1085450154"/>
                    </a:ext>
                  </a:extLst>
                </a:gridCol>
                <a:gridCol w="1906265">
                  <a:extLst>
                    <a:ext uri="{9D8B030D-6E8A-4147-A177-3AD203B41FA5}">
                      <a16:colId xmlns:a16="http://schemas.microsoft.com/office/drawing/2014/main" val="2743507825"/>
                    </a:ext>
                  </a:extLst>
                </a:gridCol>
                <a:gridCol w="2660017">
                  <a:extLst>
                    <a:ext uri="{9D8B030D-6E8A-4147-A177-3AD203B41FA5}">
                      <a16:colId xmlns:a16="http://schemas.microsoft.com/office/drawing/2014/main" val="149267899"/>
                    </a:ext>
                  </a:extLst>
                </a:gridCol>
              </a:tblGrid>
              <a:tr h="0">
                <a:tc>
                  <a:txBody>
                    <a:bodyPr/>
                    <a:lstStyle/>
                    <a:p>
                      <a:pPr algn="just"/>
                      <a:r>
                        <a:rPr lang="ja-JP" sz="1200" b="1" kern="100">
                          <a:effectLst/>
                          <a:latin typeface="Meiryo UI" panose="020B0604030504040204" pitchFamily="50" charset="-128"/>
                          <a:ea typeface="Meiryo UI" panose="020B0604030504040204" pitchFamily="50" charset="-128"/>
                        </a:rPr>
                        <a:t>氏名</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所属・役職</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just"/>
                      <a:r>
                        <a:rPr lang="ja-JP" sz="1200" b="1" kern="100">
                          <a:effectLst/>
                          <a:latin typeface="Meiryo UI" panose="020B0604030504040204" pitchFamily="50" charset="-128"/>
                          <a:ea typeface="Meiryo UI" panose="020B0604030504040204" pitchFamily="50" charset="-128"/>
                        </a:rPr>
                        <a:t>業務内容・役割</a:t>
                      </a:r>
                      <a:endParaRPr lang="ja-JP" sz="1100" b="1"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3505823680"/>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2791415"/>
                  </a:ext>
                </a:extLst>
              </a:tr>
              <a:tr h="0">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r>
                        <a:rPr lang="en-US" sz="1200" kern="100">
                          <a:effectLst/>
                          <a:latin typeface="Meiryo UI" panose="020B0604030504040204" pitchFamily="50" charset="-128"/>
                          <a:ea typeface="Meiryo UI" panose="020B0604030504040204" pitchFamily="50" charset="-128"/>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88760042"/>
                  </a:ext>
                </a:extLst>
              </a:tr>
              <a:tr h="0">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algn="just"/>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34219307"/>
                  </a:ext>
                </a:extLst>
              </a:tr>
            </a:tbl>
          </a:graphicData>
        </a:graphic>
      </p:graphicFrame>
      <p:sp>
        <p:nvSpPr>
          <p:cNvPr id="7" name="テキスト ボックス 6">
            <a:extLst>
              <a:ext uri="{FF2B5EF4-FFF2-40B4-BE49-F238E27FC236}">
                <a16:creationId xmlns:a16="http://schemas.microsoft.com/office/drawing/2014/main" id="{D4AA5E49-6285-E122-1259-14F633DFCB1A}"/>
              </a:ext>
            </a:extLst>
          </p:cNvPr>
          <p:cNvSpPr txBox="1"/>
          <p:nvPr/>
        </p:nvSpPr>
        <p:spPr>
          <a:xfrm>
            <a:off x="243831" y="947767"/>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実施責任者</a:t>
            </a:r>
            <a:endParaRPr kumimoji="1" lang="ja-JP" altLang="en-US" sz="1400" b="1">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28770012-0164-5F4D-7C76-7623A8D55862}"/>
              </a:ext>
            </a:extLst>
          </p:cNvPr>
          <p:cNvSpPr txBox="1"/>
          <p:nvPr/>
        </p:nvSpPr>
        <p:spPr>
          <a:xfrm>
            <a:off x="6287392" y="947767"/>
            <a:ext cx="1892595"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実施者（計●名）</a:t>
            </a:r>
            <a:endParaRPr kumimoji="1" lang="ja-JP" altLang="en-US" sz="1400" b="1">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6B77EEB0-1983-784C-7D16-8FD8394CFADA}"/>
              </a:ext>
            </a:extLst>
          </p:cNvPr>
          <p:cNvSpPr/>
          <p:nvPr/>
        </p:nvSpPr>
        <p:spPr bwMode="gray">
          <a:xfrm>
            <a:off x="180000"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45DE308E-FEE5-B29B-5FBB-A10DD00F436F}"/>
              </a:ext>
            </a:extLst>
          </p:cNvPr>
          <p:cNvSpPr/>
          <p:nvPr/>
        </p:nvSpPr>
        <p:spPr bwMode="gray">
          <a:xfrm>
            <a:off x="6200945" y="5237018"/>
            <a:ext cx="5760000" cy="1328248"/>
          </a:xfrm>
          <a:prstGeom prst="rect">
            <a:avLst/>
          </a:prstGeom>
          <a:solidFill>
            <a:schemeClr val="bg1"/>
          </a:solidFill>
          <a:ln>
            <a:solidFill>
              <a:schemeClr val="tx1">
                <a:lumMod val="50000"/>
                <a:lumOff val="50000"/>
              </a:schemeClr>
            </a:solidFill>
          </a:ln>
        </p:spPr>
        <p:txBody>
          <a:bodyPr vert="horz" wrap="square" lIns="88641" tIns="44321" rIns="88641" bIns="44321" numCol="1" rtlCol="0" anchor="ctr" anchorCtr="0" compatLnSpc="1">
            <a:prstTxWarp prst="textNoShape">
              <a:avLst/>
            </a:prstTxWarp>
          </a:bodyPr>
          <a:lstStyle/>
          <a:p>
            <a:pPr marL="0" marR="0" indent="0"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2" name="二等辺三角形 11">
            <a:extLst>
              <a:ext uri="{FF2B5EF4-FFF2-40B4-BE49-F238E27FC236}">
                <a16:creationId xmlns:a16="http://schemas.microsoft.com/office/drawing/2014/main" id="{B039E4E1-AD71-D44B-33E2-DD78055DB0C2}"/>
              </a:ext>
            </a:extLst>
          </p:cNvPr>
          <p:cNvSpPr/>
          <p:nvPr/>
        </p:nvSpPr>
        <p:spPr bwMode="gray">
          <a:xfrm flipV="1">
            <a:off x="2254124" y="4818473"/>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49905C98-DCA2-DFFC-FE9C-77410A149745}"/>
              </a:ext>
            </a:extLst>
          </p:cNvPr>
          <p:cNvSpPr/>
          <p:nvPr/>
        </p:nvSpPr>
        <p:spPr bwMode="gray">
          <a:xfrm flipV="1">
            <a:off x="8524011" y="4805872"/>
            <a:ext cx="1371600" cy="174437"/>
          </a:xfrm>
          <a:prstGeom prst="triangle">
            <a:avLst/>
          </a:prstGeom>
          <a:solidFill>
            <a:schemeClr val="tx1">
              <a:lumMod val="50000"/>
              <a:lumOff val="50000"/>
            </a:schemeClr>
          </a:solidFill>
          <a:ln>
            <a:noFill/>
          </a:ln>
        </p:spPr>
        <p:txBody>
          <a:bodyPr vert="horz" wrap="square" lIns="88641" tIns="44321" rIns="88641" bIns="44321" numCol="1" rtlCol="0" anchor="ctr" anchorCtr="0" compatLnSpc="1">
            <a:prstTxWarp prst="textNoShape">
              <a:avLst/>
            </a:prstTxWarp>
          </a:bodyPr>
          <a:lstStyle/>
          <a:p>
            <a:pPr marL="0" marR="0" indent="0" algn="l" defTabSz="914400" rtl="0" eaLnBrk="1" fontAlgn="auto" latinLnBrk="0" hangingPunct="1">
              <a:lnSpc>
                <a:spcPct val="100000"/>
              </a:lnSpc>
              <a:spcBef>
                <a:spcPts val="0"/>
              </a:spcBef>
              <a:spcAft>
                <a:spcPts val="300"/>
              </a:spcAft>
              <a:buClrTx/>
              <a:buSzTx/>
              <a:buFontTx/>
              <a:buNone/>
              <a:tabLst/>
            </a:pPr>
            <a:endParaRPr kumimoji="0" lang="ja-JP" altLang="en-US" sz="1200">
              <a:solidFill>
                <a:schemeClr val="bg1"/>
              </a:solidFill>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6FCBACB0-CD74-5A7B-2006-22E076C1ECE3}"/>
              </a:ext>
            </a:extLst>
          </p:cNvPr>
          <p:cNvSpPr txBox="1"/>
          <p:nvPr/>
        </p:nvSpPr>
        <p:spPr>
          <a:xfrm>
            <a:off x="211916" y="5017902"/>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6FB1BC21-4033-D869-D21C-1A819DD3B29A}"/>
              </a:ext>
            </a:extLst>
          </p:cNvPr>
          <p:cNvSpPr txBox="1"/>
          <p:nvPr/>
        </p:nvSpPr>
        <p:spPr>
          <a:xfrm>
            <a:off x="6200945" y="4995975"/>
            <a:ext cx="5139402" cy="215444"/>
          </a:xfrm>
          <a:prstGeom prst="rect">
            <a:avLst/>
          </a:prstGeom>
          <a:noFill/>
        </p:spPr>
        <p:txBody>
          <a:bodyPr wrap="square" lIns="0" tIns="0" rIns="0" bIns="0" rtlCol="0">
            <a:spAutoFit/>
          </a:bodyPr>
          <a:lstStyle/>
          <a:p>
            <a:pPr>
              <a:spcAft>
                <a:spcPts val="300"/>
              </a:spcAft>
            </a:pPr>
            <a:r>
              <a:rPr lang="ja-JP" altLang="en-US" sz="1400" b="1">
                <a:latin typeface="Meiryo UI" panose="020B0604030504040204" pitchFamily="50" charset="-128"/>
                <a:ea typeface="Meiryo UI" panose="020B0604030504040204" pitchFamily="50" charset="-128"/>
              </a:rPr>
              <a:t>円滑に遂行するために事業規模等に適した実施体制であることの説明</a:t>
            </a:r>
            <a:endParaRPr kumimoji="1" lang="ja-JP" altLang="en-US" sz="1400" b="1">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055B5417-2AF1-7F52-CC3F-73D6D53695F8}"/>
              </a:ext>
            </a:extLst>
          </p:cNvPr>
          <p:cNvSpPr/>
          <p:nvPr/>
        </p:nvSpPr>
        <p:spPr>
          <a:xfrm>
            <a:off x="2152432" y="2390236"/>
            <a:ext cx="7868093" cy="2191000"/>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実施責任者、実施者の概要・人数・業務内容・役割分担を記載すること。</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円滑に遂行するために事業規模等に適した実施体制であることを示すこと。</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本頁に示すフォーマットは適宜変更しても差し支えないが、上記はもれなく記載すること。</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70520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B53DF-38C3-903E-CF89-912441146EBC}"/>
            </a:ext>
          </a:extLst>
        </p:cNvPr>
        <p:cNvGrpSpPr/>
        <p:nvPr/>
      </p:nvGrpSpPr>
      <p:grpSpPr>
        <a:xfrm>
          <a:off x="0" y="0"/>
          <a:ext cx="0" cy="0"/>
          <a:chOff x="0" y="0"/>
          <a:chExt cx="0" cy="0"/>
        </a:xfrm>
      </p:grpSpPr>
      <p:pic>
        <p:nvPicPr>
          <p:cNvPr id="3" name="図 2">
            <a:extLst>
              <a:ext uri="{FF2B5EF4-FFF2-40B4-BE49-F238E27FC236}">
                <a16:creationId xmlns:a16="http://schemas.microsoft.com/office/drawing/2014/main" id="{D0C544BC-B4F0-E8C8-6FBD-A0EEB786E196}"/>
              </a:ext>
            </a:extLst>
          </p:cNvPr>
          <p:cNvPicPr>
            <a:picLocks noChangeAspect="1"/>
          </p:cNvPicPr>
          <p:nvPr/>
        </p:nvPicPr>
        <p:blipFill>
          <a:blip r:embed="rId4">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a:stretch/>
        </p:blipFill>
        <p:spPr bwMode="auto">
          <a:xfrm>
            <a:off x="1597186" y="1074398"/>
            <a:ext cx="9234171" cy="5340033"/>
          </a:xfrm>
          <a:prstGeom prst="rect">
            <a:avLst/>
          </a:prstGeom>
          <a:noFill/>
          <a:ln>
            <a:noFill/>
          </a:ln>
        </p:spPr>
      </p:pic>
      <p:graphicFrame>
        <p:nvGraphicFramePr>
          <p:cNvPr id="5" name="think-cell data - do not delete" hidden="1">
            <a:extLst>
              <a:ext uri="{FF2B5EF4-FFF2-40B4-BE49-F238E27FC236}">
                <a16:creationId xmlns:a16="http://schemas.microsoft.com/office/drawing/2014/main" id="{E9CFE828-0D2C-520C-E47F-0531F60A71C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46" imgH="346" progId="TCLayout.ActiveDocument.1">
                  <p:embed/>
                </p:oleObj>
              </mc:Choice>
              <mc:Fallback>
                <p:oleObj name="think-cellスライド" r:id="rId6" imgW="346" imgH="346" progId="TCLayout.ActiveDocument.1">
                  <p:embed/>
                  <p:pic>
                    <p:nvPicPr>
                      <p:cNvPr id="5" name="think-cell data - do not delete" hidden="1">
                        <a:extLst>
                          <a:ext uri="{FF2B5EF4-FFF2-40B4-BE49-F238E27FC236}">
                            <a16:creationId xmlns:a16="http://schemas.microsoft.com/office/drawing/2014/main" id="{E9CFE828-0D2C-520C-E47F-0531F60A71C6}"/>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6" name="Title 1">
            <a:extLst>
              <a:ext uri="{FF2B5EF4-FFF2-40B4-BE49-F238E27FC236}">
                <a16:creationId xmlns:a16="http://schemas.microsoft.com/office/drawing/2014/main" id="{D6A94582-D732-4409-B967-F912DC627224}"/>
              </a:ext>
            </a:extLst>
          </p:cNvPr>
          <p:cNvSpPr txBox="1">
            <a:spLocks/>
          </p:cNvSpPr>
          <p:nvPr/>
        </p:nvSpPr>
        <p:spPr>
          <a:xfrm>
            <a:off x="180000" y="292726"/>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solidFill>
                  <a:schemeClr val="tx1">
                    <a:lumMod val="50000"/>
                    <a:lumOff val="50000"/>
                  </a:schemeClr>
                </a:solidFill>
              </a:rPr>
              <a:t>（３）実施スケジュール</a:t>
            </a:r>
            <a:endParaRPr lang="en-US" altLang="ja-JP" sz="2000">
              <a:solidFill>
                <a:schemeClr val="tx1">
                  <a:lumMod val="50000"/>
                  <a:lumOff val="50000"/>
                </a:schemeClr>
              </a:solidFill>
            </a:endParaRPr>
          </a:p>
        </p:txBody>
      </p:sp>
      <p:sp>
        <p:nvSpPr>
          <p:cNvPr id="4" name="Title 1">
            <a:extLst>
              <a:ext uri="{FF2B5EF4-FFF2-40B4-BE49-F238E27FC236}">
                <a16:creationId xmlns:a16="http://schemas.microsoft.com/office/drawing/2014/main" id="{A203EC14-E890-01F0-5F6F-E4BDBD9938F0}"/>
              </a:ext>
            </a:extLst>
          </p:cNvPr>
          <p:cNvSpPr txBox="1">
            <a:spLocks/>
          </p:cNvSpPr>
          <p:nvPr/>
        </p:nvSpPr>
        <p:spPr>
          <a:xfrm>
            <a:off x="5803326" y="6541638"/>
            <a:ext cx="1367849" cy="221599"/>
          </a:xfrm>
          <a:prstGeom prst="rect">
            <a:avLst/>
          </a:prstGeom>
        </p:spPr>
        <p:txBody>
          <a:bodyPr vert="horz" wrap="square" lIns="0" tIns="0" rIns="0" bIns="0" rtlCol="0" anchor="b">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1600">
                <a:solidFill>
                  <a:schemeClr val="tx1"/>
                </a:solidFill>
              </a:rPr>
              <a:t>記載イメージ</a:t>
            </a:r>
            <a:endParaRPr kumimoji="1" lang="en-US" altLang="ja-JP" sz="1600">
              <a:solidFill>
                <a:schemeClr val="tx1"/>
              </a:solidFill>
            </a:endParaRPr>
          </a:p>
        </p:txBody>
      </p:sp>
      <p:cxnSp>
        <p:nvCxnSpPr>
          <p:cNvPr id="2" name="直線コネクタ 1">
            <a:extLst>
              <a:ext uri="{FF2B5EF4-FFF2-40B4-BE49-F238E27FC236}">
                <a16:creationId xmlns:a16="http://schemas.microsoft.com/office/drawing/2014/main" id="{9E1FF295-13C7-177C-DC0C-9C4E0A9EDA2A}"/>
              </a:ext>
            </a:extLst>
          </p:cNvPr>
          <p:cNvCxnSpPr>
            <a:cxnSpLocks/>
          </p:cNvCxnSpPr>
          <p:nvPr/>
        </p:nvCxnSpPr>
        <p:spPr>
          <a:xfrm flipV="1">
            <a:off x="156000" y="822061"/>
            <a:ext cx="11880000" cy="0"/>
          </a:xfrm>
          <a:prstGeom prst="line">
            <a:avLst/>
          </a:prstGeom>
          <a:ln w="12700"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 name="正方形/長方形 7">
            <a:extLst>
              <a:ext uri="{FF2B5EF4-FFF2-40B4-BE49-F238E27FC236}">
                <a16:creationId xmlns:a16="http://schemas.microsoft.com/office/drawing/2014/main" id="{960AEB33-36C5-6CF4-EF34-BD46661B8208}"/>
              </a:ext>
            </a:extLst>
          </p:cNvPr>
          <p:cNvSpPr/>
          <p:nvPr/>
        </p:nvSpPr>
        <p:spPr>
          <a:xfrm>
            <a:off x="2152432" y="2390236"/>
            <a:ext cx="7868093" cy="2191000"/>
          </a:xfrm>
          <a:prstGeom prst="rect">
            <a:avLst/>
          </a:prstGeom>
          <a:solidFill>
            <a:srgbClr val="F8FCD6"/>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Meiryo UI" panose="020B0604030504040204" pitchFamily="50" charset="-128"/>
                <a:ea typeface="Meiryo UI" panose="020B0604030504040204" pitchFamily="50" charset="-128"/>
              </a:rPr>
              <a:t>（</a:t>
            </a:r>
            <a:r>
              <a:rPr kumimoji="1" lang="ja-JP" altLang="en-US" sz="1400" dirty="0">
                <a:solidFill>
                  <a:srgbClr val="FF0000"/>
                </a:solidFill>
                <a:latin typeface="Meiryo UI" panose="020B0604030504040204" pitchFamily="50" charset="-128"/>
                <a:ea typeface="Meiryo UI" panose="020B0604030504040204" pitchFamily="50" charset="-128"/>
              </a:rPr>
              <a:t>記載必須事項）</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実施項目ごとの実施内容が月別に分かるようにしてください。</a:t>
            </a: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具体的な実施者が分かるように、実施者（外注等含む）が異なる項目は区別してください。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（注意事項）</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フォーマットは適宜変更しても差し支えないが、上記はもれなく記載すること。</a:t>
            </a:r>
          </a:p>
        </p:txBody>
      </p:sp>
    </p:spTree>
    <p:extLst>
      <p:ext uri="{BB962C8B-B14F-4D97-AF65-F5344CB8AC3E}">
        <p14:creationId xmlns:p14="http://schemas.microsoft.com/office/powerpoint/2010/main" val="1710219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14.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1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1.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6.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7.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8.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a:solidFill>
            <a:schemeClr val="tx1">
              <a:lumMod val="50000"/>
              <a:lumOff val="50000"/>
            </a:schemeClr>
          </a:solidFill>
        </a:ln>
      </a:spPr>
      <a:bodyPr vert="horz" wrap="square" lIns="88641" tIns="44321" rIns="88641" bIns="44321" numCol="1" rtlCol="0" anchor="ctr" anchorCtr="0" compatLnSpc="1">
        <a:prstTxWarp prst="textNoShape">
          <a:avLst/>
        </a:prstTxWarp>
      </a:bodyPr>
      <a:lstStyle>
        <a:defPPr marL="0" marR="0" indent="0" algn="l" defTabSz="914400" rtl="0" eaLnBrk="1" fontAlgn="auto" latinLnBrk="0" hangingPunct="1">
          <a:lnSpc>
            <a:spcPct val="100000"/>
          </a:lnSpc>
          <a:spcBef>
            <a:spcPts val="0"/>
          </a:spcBef>
          <a:spcAft>
            <a:spcPts val="300"/>
          </a:spcAft>
          <a:buClrTx/>
          <a:buSzTx/>
          <a:buFontTx/>
          <a:buNone/>
          <a:tabLst/>
          <a:defRPr kumimoji="0" sz="1200" dirty="0">
            <a:solidFill>
              <a:schemeClr val="bg1"/>
            </a:solidFill>
            <a:latin typeface="Meiryo UI" panose="020B0604030504040204" pitchFamily="50" charset="-128"/>
            <a:ea typeface="Meiryo UI" panose="020B0604030504040204" pitchFamily="50" charset="-128"/>
          </a:defRPr>
        </a:defPPr>
      </a:lst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lgn="l">
          <a:spcAft>
            <a:spcPts val="300"/>
          </a:spcAft>
          <a:defRPr sz="1200" dirty="0" smtClean="0">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_x66f4__x65b0__x6642__x523b_ xmlns="321e8871-1c24-4f8a-8f1d-b9016d52d4a3" xsi:nil="true"/>
    <_Flow_SignoffStatus xmlns="321e8871-1c24-4f8a-8f1d-b9016d52d4a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9" ma:contentTypeDescription="新しいドキュメントを作成します。" ma:contentTypeScope="" ma:versionID="61886f30e5e9db6afba7cecac0364ce0">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3257cc88c8082976ba6f8b31d613cd08"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element ref="ns2:MediaServiceBillingMetadata" minOccurs="0"/>
                <xsd:element ref="ns2:_x66f4__x65b0__x6642__x523b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_x66f4__x65b0__x6642__x523b_" ma:index="23" nillable="true" ma:displayName="更新時刻" ma:format="DateTime" ma:internalName="_x66f4__x65b0__x6642__x523b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ae99ec8-9ab7-4d58-9f97-a9fcb5e8df7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A28596-2A89-4DAF-9B8F-16BE443609DB}">
  <ds:schemaRefs>
    <ds:schemaRef ds:uri="321e8871-1c24-4f8a-8f1d-b9016d52d4a3"/>
    <ds:schemaRef ds:uri="8ee52e10-ab1a-4c94-9d82-ab5dbf513320"/>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C6F0B1AB-C353-4460-A373-86C49D9BE9BF}">
  <ds:schemaRefs>
    <ds:schemaRef ds:uri="http://schemas.microsoft.com/sharepoint/v3/contenttype/forms"/>
  </ds:schemaRefs>
</ds:datastoreItem>
</file>

<file path=customXml/itemProps3.xml><?xml version="1.0" encoding="utf-8"?>
<ds:datastoreItem xmlns:ds="http://schemas.openxmlformats.org/officeDocument/2006/customXml" ds:itemID="{35B7440D-5BBB-4381-BBEC-0417C3787717}">
  <ds:schemaRefs>
    <ds:schemaRef ds:uri="321e8871-1c24-4f8a-8f1d-b9016d52d4a3"/>
    <ds:schemaRef ds:uri="8ee52e10-ab1a-4c94-9d82-ab5dbf51332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3634</Words>
  <Application>Microsoft Office PowerPoint</Application>
  <PresentationFormat>ワイド画面</PresentationFormat>
  <Paragraphs>383</Paragraphs>
  <Slides>27</Slides>
  <Notes>20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27</vt:i4>
      </vt:variant>
    </vt:vector>
  </HeadingPairs>
  <TitlesOfParts>
    <vt:vector size="34" baseType="lpstr">
      <vt:lpstr>Meiryo UI</vt:lpstr>
      <vt:lpstr>游ゴシック</vt:lpstr>
      <vt:lpstr>游ゴシック Light</vt:lpstr>
      <vt:lpstr>Arial</vt:lpstr>
      <vt:lpstr>Trebuchet MS</vt:lpstr>
      <vt:lpstr>Office テーマ</vt:lpstr>
      <vt:lpstr>think-cellスライド</vt:lpstr>
      <vt:lpstr>＠＠＠（事業の名称）</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2025-05-04T11:37:55Z</dcterms:created>
  <dcterms:modified xsi:type="dcterms:W3CDTF">2025-05-20T04:26:22Z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